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6"/>
  </p:notesMasterIdLst>
  <p:sldIdLst>
    <p:sldId id="256" r:id="rId2"/>
    <p:sldId id="260" r:id="rId3"/>
    <p:sldId id="261" r:id="rId4"/>
    <p:sldId id="262" r:id="rId5"/>
    <p:sldId id="263" r:id="rId6"/>
    <p:sldId id="265" r:id="rId7"/>
    <p:sldId id="264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91" r:id="rId43"/>
    <p:sldId id="289" r:id="rId44"/>
    <p:sldId id="290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8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8" autoAdjust="0"/>
  </p:normalViewPr>
  <p:slideViewPr>
    <p:cSldViewPr>
      <p:cViewPr>
        <p:scale>
          <a:sx n="100" d="100"/>
          <a:sy n="100" d="100"/>
        </p:scale>
        <p:origin x="-216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v>USA</c:v>
          </c:tx>
          <c:marker>
            <c:symbol val="none"/>
          </c:marker>
          <c:cat>
            <c:numRef>
              <c:f>Sheet1!$H$2:$H$11</c:f>
              <c:numCache>
                <c:formatCode>General</c:formatCode>
                <c:ptCount val="10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2005</c:v>
                </c:pt>
                <c:pt idx="7">
                  <c:v>2010</c:v>
                </c:pt>
                <c:pt idx="8">
                  <c:v>2015</c:v>
                </c:pt>
                <c:pt idx="9">
                  <c:v>2019</c:v>
                </c:pt>
              </c:numCache>
            </c:numRef>
          </c:cat>
          <c:val>
            <c:numRef>
              <c:f>Sheet1!$I$2:$I$11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v>Japan</c:v>
          </c:tx>
          <c:marker>
            <c:symbol val="none"/>
          </c:marker>
          <c:cat>
            <c:numRef>
              <c:f>Sheet1!$H$2:$H$11</c:f>
              <c:numCache>
                <c:formatCode>General</c:formatCode>
                <c:ptCount val="10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2005</c:v>
                </c:pt>
                <c:pt idx="7">
                  <c:v>2010</c:v>
                </c:pt>
                <c:pt idx="8">
                  <c:v>2015</c:v>
                </c:pt>
                <c:pt idx="9">
                  <c:v>2019</c:v>
                </c:pt>
              </c:numCache>
            </c:numRef>
          </c:cat>
          <c:val>
            <c:numRef>
              <c:f>Sheet1!$J$2:$J$11</c:f>
              <c:numCache>
                <c:formatCode>General</c:formatCode>
                <c:ptCount val="10"/>
                <c:pt idx="0">
                  <c:v>0.59653031409788171</c:v>
                </c:pt>
                <c:pt idx="1">
                  <c:v>0.61294106457851183</c:v>
                </c:pt>
                <c:pt idx="2">
                  <c:v>0.65407906764168189</c:v>
                </c:pt>
                <c:pt idx="3">
                  <c:v>0.72850771517916646</c:v>
                </c:pt>
                <c:pt idx="4">
                  <c:v>0.72144906743185078</c:v>
                </c:pt>
                <c:pt idx="5">
                  <c:v>0.64477085299306613</c:v>
                </c:pt>
                <c:pt idx="6">
                  <c:v>0.62698668283165049</c:v>
                </c:pt>
                <c:pt idx="7">
                  <c:v>0.6219813832298019</c:v>
                </c:pt>
                <c:pt idx="8">
                  <c:v>0.61590500687079386</c:v>
                </c:pt>
                <c:pt idx="9">
                  <c:v>0.59380869221391153</c:v>
                </c:pt>
              </c:numCache>
            </c:numRef>
          </c:val>
        </c:ser>
        <c:ser>
          <c:idx val="2"/>
          <c:order val="2"/>
          <c:tx>
            <c:v>Germany</c:v>
          </c:tx>
          <c:marker>
            <c:symbol val="none"/>
          </c:marker>
          <c:cat>
            <c:numRef>
              <c:f>Sheet1!$H$2:$H$11</c:f>
              <c:numCache>
                <c:formatCode>General</c:formatCode>
                <c:ptCount val="10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2005</c:v>
                </c:pt>
                <c:pt idx="7">
                  <c:v>2010</c:v>
                </c:pt>
                <c:pt idx="8">
                  <c:v>2015</c:v>
                </c:pt>
                <c:pt idx="9">
                  <c:v>2019</c:v>
                </c:pt>
              </c:numCache>
            </c:numRef>
          </c:cat>
          <c:val>
            <c:numRef>
              <c:f>Sheet1!$K$2:$K$11</c:f>
              <c:numCache>
                <c:formatCode>General</c:formatCode>
                <c:ptCount val="10"/>
                <c:pt idx="0">
                  <c:v>0.73195763330898467</c:v>
                </c:pt>
                <c:pt idx="1">
                  <c:v>0.75135529277494217</c:v>
                </c:pt>
                <c:pt idx="2">
                  <c:v>0.73211837294332727</c:v>
                </c:pt>
                <c:pt idx="3">
                  <c:v>0.75575434459424817</c:v>
                </c:pt>
                <c:pt idx="4">
                  <c:v>0.75628885700621717</c:v>
                </c:pt>
                <c:pt idx="5">
                  <c:v>0.70754523448077788</c:v>
                </c:pt>
                <c:pt idx="6">
                  <c:v>0.66888935194832255</c:v>
                </c:pt>
                <c:pt idx="7">
                  <c:v>0.7129505503842305</c:v>
                </c:pt>
                <c:pt idx="8">
                  <c:v>0.7241288185758078</c:v>
                </c:pt>
                <c:pt idx="9">
                  <c:v>0.7131042208968994</c:v>
                </c:pt>
              </c:numCache>
            </c:numRef>
          </c:val>
        </c:ser>
        <c:ser>
          <c:idx val="3"/>
          <c:order val="3"/>
          <c:tx>
            <c:v>South Korea</c:v>
          </c:tx>
          <c:marker>
            <c:symbol val="none"/>
          </c:marker>
          <c:cat>
            <c:numRef>
              <c:f>Sheet1!$H$2:$H$11</c:f>
              <c:numCache>
                <c:formatCode>General</c:formatCode>
                <c:ptCount val="10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2005</c:v>
                </c:pt>
                <c:pt idx="7">
                  <c:v>2010</c:v>
                </c:pt>
                <c:pt idx="8">
                  <c:v>2015</c:v>
                </c:pt>
                <c:pt idx="9">
                  <c:v>2019</c:v>
                </c:pt>
              </c:numCache>
            </c:numRef>
          </c:cat>
          <c:val>
            <c:numRef>
              <c:f>Sheet1!$L$2:$L$11</c:f>
              <c:numCache>
                <c:formatCode>General</c:formatCode>
                <c:ptCount val="10"/>
                <c:pt idx="0">
                  <c:v>0.10609934258582908</c:v>
                </c:pt>
                <c:pt idx="1">
                  <c:v>0.12855467140094473</c:v>
                </c:pt>
                <c:pt idx="2">
                  <c:v>0.16996115173674589</c:v>
                </c:pt>
                <c:pt idx="3">
                  <c:v>0.24004203619213615</c:v>
                </c:pt>
                <c:pt idx="4">
                  <c:v>0.32061214729794357</c:v>
                </c:pt>
                <c:pt idx="5">
                  <c:v>0.34858244779058795</c:v>
                </c:pt>
                <c:pt idx="6">
                  <c:v>0.40142832787133681</c:v>
                </c:pt>
                <c:pt idx="7">
                  <c:v>0.48054302059928627</c:v>
                </c:pt>
                <c:pt idx="8">
                  <c:v>0.50618371445685495</c:v>
                </c:pt>
                <c:pt idx="9">
                  <c:v>0.52126923457115559</c:v>
                </c:pt>
              </c:numCache>
            </c:numRef>
          </c:val>
        </c:ser>
        <c:ser>
          <c:idx val="4"/>
          <c:order val="4"/>
          <c:tx>
            <c:v>Taiwan</c:v>
          </c:tx>
          <c:marker>
            <c:symbol val="none"/>
          </c:marker>
          <c:cat>
            <c:numRef>
              <c:f>Sheet1!$H$2:$H$11</c:f>
              <c:numCache>
                <c:formatCode>General</c:formatCode>
                <c:ptCount val="10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2005</c:v>
                </c:pt>
                <c:pt idx="7">
                  <c:v>2010</c:v>
                </c:pt>
                <c:pt idx="8">
                  <c:v>2015</c:v>
                </c:pt>
                <c:pt idx="9">
                  <c:v>2019</c:v>
                </c:pt>
              </c:numCache>
            </c:numRef>
          </c:cat>
          <c:val>
            <c:numRef>
              <c:f>Sheet1!$M$2:$M$11</c:f>
              <c:numCache>
                <c:formatCode>General</c:formatCode>
                <c:ptCount val="10"/>
                <c:pt idx="0">
                  <c:v>3.6523009495982466E-2</c:v>
                </c:pt>
                <c:pt idx="1">
                  <c:v>6.6575785435754362E-2</c:v>
                </c:pt>
                <c:pt idx="2">
                  <c:v>0.10569012797074955</c:v>
                </c:pt>
                <c:pt idx="3">
                  <c:v>0.21274414312810785</c:v>
                </c:pt>
                <c:pt idx="4">
                  <c:v>0.31563845050215206</c:v>
                </c:pt>
                <c:pt idx="5">
                  <c:v>0.29746030443523569</c:v>
                </c:pt>
                <c:pt idx="6">
                  <c:v>0.31067078368599521</c:v>
                </c:pt>
                <c:pt idx="7">
                  <c:v>0.36440533957668564</c:v>
                </c:pt>
                <c:pt idx="8">
                  <c:v>0.401324829991896</c:v>
                </c:pt>
                <c:pt idx="9">
                  <c:v>0.42683449207552143</c:v>
                </c:pt>
              </c:numCache>
            </c:numRef>
          </c:val>
        </c:ser>
        <c:marker val="1"/>
        <c:axId val="196627072"/>
        <c:axId val="196662016"/>
      </c:lineChart>
      <c:catAx>
        <c:axId val="196627072"/>
        <c:scaling>
          <c:orientation val="minMax"/>
        </c:scaling>
        <c:axPos val="b"/>
        <c:numFmt formatCode="General" sourceLinked="1"/>
        <c:tickLblPos val="nextTo"/>
        <c:crossAx val="196662016"/>
        <c:crosses val="autoZero"/>
        <c:auto val="1"/>
        <c:lblAlgn val="ctr"/>
        <c:lblOffset val="100"/>
      </c:catAx>
      <c:valAx>
        <c:axId val="196662016"/>
        <c:scaling>
          <c:orientation val="minMax"/>
        </c:scaling>
        <c:axPos val="l"/>
        <c:majorGridlines/>
        <c:numFmt formatCode="General" sourceLinked="1"/>
        <c:tickLblPos val="nextTo"/>
        <c:crossAx val="1966270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9903A-4E79-4219-A03B-A013880CC8E9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D3DD6-FAB6-471E-B4B3-6E0CC766E1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1D9FD0E-1DE8-4B9C-8817-D8E882E8070A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435C-6271-497D-A4E8-377C4D8EC4A0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CF78-B2ED-41AC-87DA-0C4F770D8FE0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051-129B-49C1-865D-B529CC09E5EA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6BEE5DA-66CE-4D1A-BF70-D43886AB4F25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EEF5-4C06-4FAE-886C-FD570C7C471C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0AFBE-D141-489E-98DD-956E2305DFCA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C08E-5FC3-4A1E-9ED8-66D8852CF52B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586C-32B4-4DE0-BA0B-2D535CD89117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C228-33D2-4264-87CF-F5774753CE3F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98C-A8C5-4D17-9AB7-AB40E6726703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FF25E9-DE8D-4D83-B8AE-01DCF473EF9B}" type="datetime1">
              <a:rPr lang="ru-RU" smtClean="0"/>
              <a:pPr/>
              <a:t>30.09.2023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Пространственное измерение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неокономике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r>
              <a:rPr lang="ru-RU" dirty="0" smtClean="0"/>
              <a:t> октября 2023 года, г.Москва</a:t>
            </a:r>
            <a:endParaRPr lang="ru-RU" dirty="0"/>
          </a:p>
        </p:txBody>
      </p:sp>
      <p:pic>
        <p:nvPicPr>
          <p:cNvPr id="5" name="Рисунок 4" descr="horizontal-ta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908720"/>
            <a:ext cx="6072162" cy="1753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Подходы в </a:t>
            </a:r>
            <a:r>
              <a:rPr lang="ru-RU" dirty="0" err="1" smtClean="0"/>
              <a:t>неокономике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1196752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1. Проблемный подход. </a:t>
            </a:r>
            <a:r>
              <a:rPr lang="ru-RU" sz="1600" dirty="0" err="1" smtClean="0">
                <a:latin typeface="+mj-lt"/>
              </a:rPr>
              <a:t>Неокономика</a:t>
            </a:r>
            <a:r>
              <a:rPr lang="ru-RU" sz="1600" dirty="0" smtClean="0">
                <a:latin typeface="+mj-lt"/>
              </a:rPr>
              <a:t> идет от объекта. От «как устроено </a:t>
            </a:r>
            <a:r>
              <a:rPr lang="en-US" sz="1600" dirty="0" smtClean="0">
                <a:latin typeface="+mj-lt"/>
              </a:rPr>
              <a:t>[</a:t>
            </a:r>
            <a:r>
              <a:rPr lang="ru-RU" sz="1600" dirty="0" smtClean="0">
                <a:latin typeface="+mj-lt"/>
              </a:rPr>
              <a:t>нечто</a:t>
            </a:r>
            <a:r>
              <a:rPr lang="en-US" sz="1600" dirty="0" smtClean="0">
                <a:latin typeface="+mj-lt"/>
              </a:rPr>
              <a:t>]</a:t>
            </a:r>
            <a:r>
              <a:rPr lang="ru-RU" sz="1600" dirty="0" smtClean="0">
                <a:latin typeface="+mj-lt"/>
              </a:rPr>
              <a:t>».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marL="342900" indent="-342900" algn="just"/>
            <a:r>
              <a:rPr lang="ru-RU" sz="1600" dirty="0" smtClean="0">
                <a:latin typeface="+mj-lt"/>
              </a:rPr>
              <a:t>2. </a:t>
            </a:r>
            <a:r>
              <a:rPr lang="ru-RU" sz="1600" dirty="0" err="1" smtClean="0">
                <a:latin typeface="+mj-lt"/>
              </a:rPr>
              <a:t>Нарративный</a:t>
            </a:r>
            <a:r>
              <a:rPr lang="ru-RU" sz="1600" dirty="0" smtClean="0">
                <a:latin typeface="+mj-lt"/>
              </a:rPr>
              <a:t> подход. </a:t>
            </a:r>
            <a:r>
              <a:rPr lang="ru-RU" sz="1600" dirty="0" err="1" smtClean="0">
                <a:latin typeface="+mj-lt"/>
              </a:rPr>
              <a:t>Нарративы</a:t>
            </a:r>
            <a:r>
              <a:rPr lang="ru-RU" sz="1600" dirty="0" smtClean="0">
                <a:latin typeface="+mj-lt"/>
              </a:rPr>
              <a:t> в </a:t>
            </a:r>
            <a:r>
              <a:rPr lang="ru-RU" sz="1600" dirty="0" err="1" smtClean="0">
                <a:latin typeface="+mj-lt"/>
              </a:rPr>
              <a:t>неокономике</a:t>
            </a:r>
            <a:r>
              <a:rPr lang="ru-RU" sz="1600" dirty="0" smtClean="0">
                <a:latin typeface="+mj-lt"/>
              </a:rPr>
              <a:t> сцепляются между собой.</a:t>
            </a:r>
          </a:p>
          <a:p>
            <a:pPr marL="342900" indent="-342900" algn="just">
              <a:buAutoNum type="arabicPeriod" startAt="2"/>
            </a:pPr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3. Событийный подход. Всё происходящее вокруг есть поток связанных между собой уникальных событий.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Раздел №</a:t>
            </a:r>
            <a:r>
              <a:rPr lang="ru-RU" dirty="0" smtClean="0"/>
              <a:t>1: итоги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196752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+mj-lt"/>
              </a:rPr>
              <a:t>Неокономика</a:t>
            </a:r>
            <a:r>
              <a:rPr lang="ru-RU" sz="1600" dirty="0" smtClean="0">
                <a:latin typeface="+mj-lt"/>
              </a:rPr>
              <a:t> есть наука об обществе.</a:t>
            </a:r>
          </a:p>
          <a:p>
            <a:endParaRPr lang="ru-RU" sz="1600" dirty="0" smtClean="0">
              <a:latin typeface="+mj-lt"/>
            </a:endParaRPr>
          </a:p>
          <a:p>
            <a:r>
              <a:rPr lang="ru-RU" sz="1600" dirty="0" smtClean="0">
                <a:latin typeface="+mj-lt"/>
              </a:rPr>
              <a:t>В </a:t>
            </a:r>
            <a:r>
              <a:rPr lang="ru-RU" sz="1600" dirty="0" err="1" smtClean="0">
                <a:latin typeface="+mj-lt"/>
              </a:rPr>
              <a:t>неокономике</a:t>
            </a:r>
            <a:r>
              <a:rPr lang="ru-RU" sz="1600" dirty="0" smtClean="0">
                <a:latin typeface="+mj-lt"/>
              </a:rPr>
              <a:t> не рассматриваются отдельно микро-, мезо- и макроэкономика. Не стоит особняком управление. Постоянно присутствует история и реконструкция предыдущего шага развития. </a:t>
            </a:r>
          </a:p>
          <a:p>
            <a:endParaRPr lang="ru-RU" sz="1600" dirty="0" smtClean="0">
              <a:latin typeface="+mj-lt"/>
            </a:endParaRPr>
          </a:p>
          <a:p>
            <a:r>
              <a:rPr lang="ru-RU" sz="1600" dirty="0" smtClean="0">
                <a:latin typeface="+mj-lt"/>
              </a:rPr>
              <a:t>Формулируя проблему в настоящем и описывая нарратив его формирования, задачи сами формируют набор дисциплин, которые нам будут нужны для изучения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/>
          <a:lstStyle/>
          <a:p>
            <a:r>
              <a:rPr lang="ru-RU" dirty="0" smtClean="0"/>
              <a:t>Кто все эти люди?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7704" y="2060848"/>
            <a:ext cx="53285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Различение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неокономики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и иных экономических школ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требует сначала ответить на два вопроса: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600" y="4005064"/>
            <a:ext cx="3024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А с какими школами предполагается различение?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92080" y="4005064"/>
            <a:ext cx="2952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А по каким аспектам предполагается различение?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>
            <a:stCxn id="12" idx="2"/>
            <a:endCxn id="6" idx="0"/>
          </p:cNvCxnSpPr>
          <p:nvPr/>
        </p:nvCxnSpPr>
        <p:spPr>
          <a:xfrm flipH="1">
            <a:off x="2483768" y="2645623"/>
            <a:ext cx="2088232" cy="13594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7" idx="0"/>
          </p:cNvCxnSpPr>
          <p:nvPr/>
        </p:nvCxnSpPr>
        <p:spPr>
          <a:xfrm>
            <a:off x="4572000" y="2645623"/>
            <a:ext cx="2196244" cy="13594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Список научных направлений </a:t>
            </a:r>
            <a:br>
              <a:rPr lang="ru-RU" dirty="0" smtClean="0"/>
            </a:br>
            <a:r>
              <a:rPr lang="ru-RU" dirty="0" smtClean="0"/>
              <a:t>в экономике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196753"/>
            <a:ext cx="58326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+mj-lt"/>
              </a:rPr>
              <a:t>Автор классификации: </a:t>
            </a:r>
            <a:r>
              <a:rPr lang="ru-RU" sz="1600" b="1" dirty="0" smtClean="0">
                <a:latin typeface="+mj-lt"/>
              </a:rPr>
              <a:t>Ха </a:t>
            </a:r>
            <a:r>
              <a:rPr lang="ru-RU" sz="1600" b="1" dirty="0" err="1" smtClean="0">
                <a:latin typeface="+mj-lt"/>
              </a:rPr>
              <a:t>Джун</a:t>
            </a:r>
            <a:r>
              <a:rPr lang="ru-RU" sz="1600" b="1" dirty="0" smtClean="0">
                <a:latin typeface="+mj-lt"/>
              </a:rPr>
              <a:t> </a:t>
            </a:r>
            <a:r>
              <a:rPr lang="ru-RU" sz="1600" b="1" dirty="0" err="1" smtClean="0">
                <a:latin typeface="+mj-lt"/>
              </a:rPr>
              <a:t>Чхан</a:t>
            </a:r>
            <a:endParaRPr lang="ru-RU" sz="1600" b="1" dirty="0" smtClean="0">
              <a:latin typeface="+mj-lt"/>
            </a:endParaRPr>
          </a:p>
          <a:p>
            <a:endParaRPr lang="ru-RU" sz="1600" dirty="0" smtClean="0">
              <a:latin typeface="+mj-lt"/>
            </a:endParaRPr>
          </a:p>
          <a:p>
            <a:r>
              <a:rPr lang="ru-RU" sz="1600" dirty="0" smtClean="0">
                <a:latin typeface="+mj-lt"/>
              </a:rPr>
              <a:t>Корейский экономист, профессор Кембриджского университета. </a:t>
            </a:r>
          </a:p>
          <a:p>
            <a:endParaRPr lang="ru-RU" sz="1600" dirty="0" smtClean="0">
              <a:latin typeface="+mj-lt"/>
            </a:endParaRPr>
          </a:p>
          <a:p>
            <a:r>
              <a:rPr lang="ru-RU" sz="1600" dirty="0" smtClean="0">
                <a:latin typeface="+mj-lt"/>
              </a:rPr>
              <a:t>Лауреат Премии Г. </a:t>
            </a:r>
            <a:r>
              <a:rPr lang="ru-RU" sz="1600" dirty="0" err="1" smtClean="0">
                <a:latin typeface="+mj-lt"/>
              </a:rPr>
              <a:t>Мюрдаля</a:t>
            </a:r>
            <a:r>
              <a:rPr lang="ru-RU" sz="1600" dirty="0" smtClean="0">
                <a:latin typeface="+mj-lt"/>
              </a:rPr>
              <a:t> (Европейская ассоциация эволюционной политической экономии, 2003) за книгу «Отбрасывая лестницу: стратегия развития в исторической перспективе» и </a:t>
            </a:r>
            <a:r>
              <a:rPr lang="ru-RU" sz="1600" dirty="0" err="1" smtClean="0">
                <a:latin typeface="+mj-lt"/>
              </a:rPr>
              <a:t>Леонтьевской</a:t>
            </a:r>
            <a:r>
              <a:rPr lang="ru-RU" sz="1600" dirty="0" smtClean="0">
                <a:latin typeface="+mj-lt"/>
              </a:rPr>
              <a:t> премии (2005).</a:t>
            </a:r>
          </a:p>
          <a:p>
            <a:endParaRPr lang="ru-RU" sz="1600" dirty="0" smtClean="0">
              <a:latin typeface="+mj-lt"/>
            </a:endParaRPr>
          </a:p>
        </p:txBody>
      </p:sp>
      <p:pic>
        <p:nvPicPr>
          <p:cNvPr id="7" name="Picture 6" descr="cha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1196752"/>
            <a:ext cx="2162175" cy="24574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55576" y="3717032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+mj-lt"/>
              </a:rPr>
              <a:t>Библиография:</a:t>
            </a:r>
          </a:p>
          <a:p>
            <a:endParaRPr lang="ru-RU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«Съедобная экономика. Простое объяснение на примерах мировой кухни»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«Как устроена экономика»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«23 тайны: то, что вам не расскажут про капитализм»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«Злые самаритяне: миф о свободной торговле и секретная история капитализма»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«Восточноазиатский опыт развития: чудо, кризис и будущее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«Глобализация, экономическое развитие и роль государства»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«Отбрасывая лестницу: стратегия развития в исторической перспективе»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Научные школы в экономике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218238"/>
            <a:ext cx="79928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Классическая политэкономия</a:t>
            </a:r>
            <a:r>
              <a:rPr lang="en-US" sz="1600" dirty="0" smtClean="0">
                <a:latin typeface="+mj-lt"/>
              </a:rPr>
              <a:t>: </a:t>
            </a:r>
            <a:r>
              <a:rPr lang="ru-RU" sz="1600" dirty="0" smtClean="0">
                <a:latin typeface="+mj-lt"/>
              </a:rPr>
              <a:t>рынок </a:t>
            </a:r>
            <a:r>
              <a:rPr lang="en-US" sz="1600" dirty="0" err="1" smtClean="0">
                <a:latin typeface="+mj-lt"/>
              </a:rPr>
              <a:t>uber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alles</a:t>
            </a:r>
            <a:r>
              <a:rPr lang="en-US" sz="1600" dirty="0" smtClean="0">
                <a:latin typeface="+mj-lt"/>
              </a:rPr>
              <a:t>!</a:t>
            </a:r>
            <a:endParaRPr lang="ru-RU" sz="1600" dirty="0" smtClean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Неоклассическая школа: люди знают, что делают, поэтому </a:t>
            </a:r>
            <a:r>
              <a:rPr lang="en-US" sz="1600" dirty="0" smtClean="0">
                <a:latin typeface="+mj-lt"/>
              </a:rPr>
              <a:t>DSGE</a:t>
            </a:r>
            <a:endParaRPr lang="ru-RU" sz="1600" dirty="0" smtClean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Марксизм: абстрактный труд, смена формаций и конец капитализма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err="1" smtClean="0">
                <a:latin typeface="+mj-lt"/>
              </a:rPr>
              <a:t>Девелопментаризм</a:t>
            </a:r>
            <a:r>
              <a:rPr lang="ru-RU" sz="1600" dirty="0" smtClean="0">
                <a:latin typeface="+mj-lt"/>
              </a:rPr>
              <a:t>: развивающиеся страны не могут стать развитыми лишь рыночными методами.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Австрийская школа: никто не знает всего, потому не трогайте.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(</a:t>
            </a:r>
            <a:r>
              <a:rPr lang="ru-RU" sz="1600" dirty="0" err="1" smtClean="0">
                <a:latin typeface="+mj-lt"/>
              </a:rPr>
              <a:t>Нео</a:t>
            </a:r>
            <a:r>
              <a:rPr lang="ru-RU" sz="1600" dirty="0" smtClean="0">
                <a:latin typeface="+mj-lt"/>
              </a:rPr>
              <a:t>)</a:t>
            </a:r>
            <a:r>
              <a:rPr lang="ru-RU" sz="1600" dirty="0" err="1" smtClean="0">
                <a:latin typeface="+mj-lt"/>
              </a:rPr>
              <a:t>шумпетерианская</a:t>
            </a:r>
            <a:r>
              <a:rPr lang="ru-RU" sz="1600" dirty="0" smtClean="0">
                <a:latin typeface="+mj-lt"/>
              </a:rPr>
              <a:t> школа: созидательное разрушение </a:t>
            </a:r>
            <a:r>
              <a:rPr lang="en-US" sz="1600" dirty="0" err="1" smtClean="0">
                <a:latin typeface="+mj-lt"/>
              </a:rPr>
              <a:t>vs</a:t>
            </a:r>
            <a:r>
              <a:rPr lang="en-US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бюрократия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Кейнсианство: </a:t>
            </a:r>
            <a:r>
              <a:rPr lang="en-US" sz="1600" dirty="0" smtClean="0">
                <a:latin typeface="+mj-lt"/>
              </a:rPr>
              <a:t>animal spirits</a:t>
            </a:r>
            <a:r>
              <a:rPr lang="ru-RU" sz="1600" dirty="0" smtClean="0">
                <a:latin typeface="+mj-lt"/>
              </a:rPr>
              <a:t>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err="1" smtClean="0">
                <a:latin typeface="+mj-lt"/>
              </a:rPr>
              <a:t>Институционалисты</a:t>
            </a:r>
            <a:r>
              <a:rPr lang="ru-RU" sz="1600" dirty="0" smtClean="0">
                <a:latin typeface="+mj-lt"/>
              </a:rPr>
              <a:t>: институт определяет все и решает все.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Бихевиоризм: моделируем поведение людей</a:t>
            </a:r>
            <a:r>
              <a:rPr lang="ru-RU" sz="1600" dirty="0" smtClean="0">
                <a:latin typeface="+mj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Эволюционизм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Монетаризм</a:t>
            </a:r>
            <a:r>
              <a:rPr lang="en-US" sz="1600" dirty="0" smtClean="0">
                <a:latin typeface="+mj-lt"/>
              </a:rPr>
              <a:t> (</a:t>
            </a:r>
            <a:r>
              <a:rPr lang="ru-RU" sz="1600" dirty="0" smtClean="0">
                <a:latin typeface="+mj-lt"/>
              </a:rPr>
              <a:t>часть неоклассики)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Modern Monetary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Theory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Классическая политэкономия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Адам Смит, Давид </a:t>
            </a:r>
            <a:r>
              <a:rPr lang="ru-RU" sz="1600" dirty="0" err="1" smtClean="0">
                <a:latin typeface="+mj-lt"/>
              </a:rPr>
              <a:t>Рикардо</a:t>
            </a:r>
            <a:r>
              <a:rPr lang="ru-RU" sz="1600" dirty="0" smtClean="0">
                <a:latin typeface="+mj-lt"/>
              </a:rPr>
              <a:t>, Жан-Батист </a:t>
            </a:r>
            <a:r>
              <a:rPr lang="ru-RU" sz="1600" dirty="0" err="1" smtClean="0">
                <a:latin typeface="+mj-lt"/>
              </a:rPr>
              <a:t>Сэй</a:t>
            </a:r>
            <a:r>
              <a:rPr lang="ru-RU" sz="1600" dirty="0" smtClean="0">
                <a:latin typeface="+mj-lt"/>
              </a:rPr>
              <a:t>, Джон Стюарт Милль, Роберт Мальтус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Стремление к  удовлетворению личных интересов отдельных хозяйствующих субъектов приводит к  выгодному результату для общества в  виде создания максимального национального богатства – хвала конкуренции и </a:t>
            </a:r>
            <a:r>
              <a:rPr lang="ru-RU" sz="1600" b="1" dirty="0" smtClean="0">
                <a:latin typeface="+mj-lt"/>
              </a:rPr>
              <a:t>«невидимой руке»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Закон </a:t>
            </a:r>
            <a:r>
              <a:rPr lang="ru-RU" sz="1600" dirty="0" err="1" smtClean="0">
                <a:latin typeface="+mj-lt"/>
              </a:rPr>
              <a:t>Сэя</a:t>
            </a:r>
            <a:r>
              <a:rPr lang="ru-RU" sz="1600" dirty="0" smtClean="0">
                <a:latin typeface="+mj-lt"/>
              </a:rPr>
              <a:t>: совокупный спрос автоматически поглощает весь объём продукции, произведенный в соответствии с существующей технологией и ресурсами в условиях экономики с гибкими ценами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Долой любые попытки со стороны правительства ограничить свободный рынок.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Теория сравнительных преимуществ </a:t>
            </a:r>
            <a:r>
              <a:rPr lang="ru-RU" sz="1600" dirty="0" err="1" smtClean="0">
                <a:latin typeface="+mj-lt"/>
              </a:rPr>
              <a:t>Рикардо</a:t>
            </a:r>
            <a:r>
              <a:rPr lang="ru-RU" sz="1600" dirty="0" smtClean="0">
                <a:latin typeface="+mj-lt"/>
              </a:rPr>
              <a:t>: специализация и разделение труда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Три класса социума: капиталисты, рабочие, земельные собственники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Неоклассика (ортодоксия, </a:t>
            </a:r>
            <a:r>
              <a:rPr lang="ru-RU" dirty="0" err="1" smtClean="0"/>
              <a:t>мейнстрим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Леон Вальрас, Альфред Маршалл, Джон </a:t>
            </a:r>
            <a:r>
              <a:rPr lang="ru-RU" sz="1600" dirty="0" err="1" smtClean="0">
                <a:latin typeface="+mj-lt"/>
              </a:rPr>
              <a:t>Бейтс</a:t>
            </a:r>
            <a:r>
              <a:rPr lang="ru-RU" sz="1600" dirty="0" smtClean="0">
                <a:latin typeface="+mj-lt"/>
              </a:rPr>
              <a:t> Кларк, </a:t>
            </a:r>
            <a:r>
              <a:rPr lang="ru-RU" sz="1600" dirty="0" err="1" smtClean="0">
                <a:latin typeface="+mj-lt"/>
              </a:rPr>
              <a:t>Ирвинг</a:t>
            </a:r>
            <a:r>
              <a:rPr lang="ru-RU" sz="1600" dirty="0" smtClean="0">
                <a:latin typeface="+mj-lt"/>
              </a:rPr>
              <a:t> Фишер, Артур </a:t>
            </a:r>
            <a:r>
              <a:rPr lang="ru-RU" sz="1600" dirty="0" err="1" smtClean="0">
                <a:latin typeface="+mj-lt"/>
              </a:rPr>
              <a:t>Пигу</a:t>
            </a: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Роль спроса в определении цены товара: отход от трудовой теории стоимости (классика) в сторону полезности для потребителя.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«Экономика школьной доски» (</a:t>
            </a:r>
            <a:r>
              <a:rPr lang="ru-RU" sz="1600" dirty="0" err="1" smtClean="0">
                <a:latin typeface="+mj-lt"/>
              </a:rPr>
              <a:t>ц</a:t>
            </a:r>
            <a:r>
              <a:rPr lang="ru-RU" sz="1600" dirty="0" smtClean="0">
                <a:latin typeface="+mj-lt"/>
              </a:rPr>
              <a:t>) </a:t>
            </a:r>
            <a:r>
              <a:rPr lang="ru-RU" sz="1600" dirty="0" err="1" smtClean="0">
                <a:latin typeface="+mj-lt"/>
              </a:rPr>
              <a:t>Дейдра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Маклосски</a:t>
            </a:r>
            <a:r>
              <a:rPr lang="ru-RU" sz="1600" dirty="0" smtClean="0">
                <a:latin typeface="+mj-lt"/>
              </a:rPr>
              <a:t>: в центре системы стоит всезнающий </a:t>
            </a:r>
            <a:r>
              <a:rPr lang="ru-RU" sz="1600" dirty="0" err="1" smtClean="0">
                <a:latin typeface="+mj-lt"/>
              </a:rPr>
              <a:t>ультрарациональный</a:t>
            </a:r>
            <a:r>
              <a:rPr lang="ru-RU" sz="1600" dirty="0" smtClean="0">
                <a:latin typeface="+mj-lt"/>
              </a:rPr>
              <a:t> индивидуум, который максимизирует полезность и минимизирует проблемы.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Смещение фокуса с производства на потребление / обмен; экономика как сеть товарного обмена между </a:t>
            </a:r>
            <a:r>
              <a:rPr lang="ru-RU" sz="1600" dirty="0" err="1" smtClean="0">
                <a:latin typeface="+mj-lt"/>
              </a:rPr>
              <a:t>акторами</a:t>
            </a:r>
            <a:r>
              <a:rPr lang="ru-RU" sz="1600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Понятие «</a:t>
            </a:r>
            <a:r>
              <a:rPr lang="ru-RU" sz="1600" dirty="0" err="1" smtClean="0">
                <a:latin typeface="+mj-lt"/>
              </a:rPr>
              <a:t>экстерналия</a:t>
            </a:r>
            <a:r>
              <a:rPr lang="ru-RU" sz="1600" dirty="0" smtClean="0">
                <a:latin typeface="+mj-lt"/>
              </a:rPr>
              <a:t>»: последствия некоторых решений не отражаются в ценах напрямую.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Маржинализм </a:t>
            </a:r>
            <a:r>
              <a:rPr lang="en-US" sz="1600" dirty="0" smtClean="0">
                <a:latin typeface="+mj-lt"/>
              </a:rPr>
              <a:t>XIX </a:t>
            </a:r>
            <a:r>
              <a:rPr lang="ru-RU" sz="1600" dirty="0" smtClean="0">
                <a:latin typeface="+mj-lt"/>
              </a:rPr>
              <a:t>века.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Информационная экономика (Джозеф </a:t>
            </a:r>
            <a:r>
              <a:rPr lang="ru-RU" sz="1600" dirty="0" err="1" smtClean="0">
                <a:latin typeface="+mj-lt"/>
              </a:rPr>
              <a:t>Стиглиц</a:t>
            </a:r>
            <a:r>
              <a:rPr lang="ru-RU" sz="1600" dirty="0" smtClean="0">
                <a:latin typeface="+mj-lt"/>
              </a:rPr>
              <a:t>, Джордж </a:t>
            </a:r>
            <a:r>
              <a:rPr lang="ru-RU" sz="1600" dirty="0" err="1" smtClean="0">
                <a:latin typeface="+mj-lt"/>
              </a:rPr>
              <a:t>Акерлоф</a:t>
            </a:r>
            <a:r>
              <a:rPr lang="ru-RU" sz="1600" dirty="0" smtClean="0">
                <a:latin typeface="+mj-lt"/>
              </a:rPr>
              <a:t>): асимметричный информационный обмен.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Капитализм всегда возвращается к равновесию (уравнение Вальраса, модель </a:t>
            </a:r>
            <a:r>
              <a:rPr lang="ru-RU" sz="1600" dirty="0" err="1" smtClean="0">
                <a:latin typeface="+mj-lt"/>
              </a:rPr>
              <a:t>Эрроу-Дебрё</a:t>
            </a:r>
            <a:r>
              <a:rPr lang="ru-RU" sz="1600" dirty="0" smtClean="0">
                <a:latin typeface="+mj-lt"/>
              </a:rPr>
              <a:t>, </a:t>
            </a:r>
            <a:r>
              <a:rPr lang="en-US" sz="1600" dirty="0" smtClean="0">
                <a:latin typeface="+mj-lt"/>
              </a:rPr>
              <a:t>DSGE)</a:t>
            </a:r>
            <a:r>
              <a:rPr lang="ru-RU" sz="1600" dirty="0" smtClean="0">
                <a:latin typeface="+mj-lt"/>
              </a:rPr>
              <a:t>.</a:t>
            </a:r>
            <a:endParaRPr lang="en-US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Модель экономического роста </a:t>
            </a:r>
            <a:r>
              <a:rPr lang="ru-RU" sz="1600" dirty="0" err="1" smtClean="0">
                <a:latin typeface="+mj-lt"/>
              </a:rPr>
              <a:t>Солоу-Свана</a:t>
            </a:r>
            <a:endParaRPr lang="ru-RU" sz="1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Марксизм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Карл Маркс, Фридрих Энгельс, Владимир Ленин, Роза Люксембург, Николай Бухарин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Наследие классической школы (трудовая теория стоимости и фокус на производстве).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Производительные силы / производственные отношения и базис / надстройка – предтеча </a:t>
            </a:r>
            <a:r>
              <a:rPr lang="ru-RU" sz="1600" dirty="0" err="1" smtClean="0">
                <a:latin typeface="+mj-lt"/>
              </a:rPr>
              <a:t>институционализма</a:t>
            </a:r>
            <a:r>
              <a:rPr lang="ru-RU" sz="1600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Смена формаций: от пещер до коммунизма; капитализм – конечен.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Понятие абстрактного труда.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Классовые противоречия как главный конфликт.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Фиксация противоречия свободного рынка – и планово-иерархической системы крупных компаний.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Важность инноваций: еще до </a:t>
            </a:r>
            <a:r>
              <a:rPr lang="ru-RU" sz="1600" dirty="0" err="1" smtClean="0">
                <a:latin typeface="+mj-lt"/>
              </a:rPr>
              <a:t>Шумпетера</a:t>
            </a:r>
            <a:r>
              <a:rPr lang="ru-RU" sz="16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Девелопментаризм</a:t>
            </a:r>
            <a:r>
              <a:rPr lang="ru-RU" dirty="0" smtClean="0"/>
              <a:t> (экономика развития)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Жан-Батист </a:t>
            </a:r>
            <a:r>
              <a:rPr lang="ru-RU" sz="1600" dirty="0" err="1" smtClean="0">
                <a:latin typeface="+mj-lt"/>
              </a:rPr>
              <a:t>Кольбер</a:t>
            </a:r>
            <a:r>
              <a:rPr lang="ru-RU" sz="1600" dirty="0" smtClean="0">
                <a:latin typeface="+mj-lt"/>
              </a:rPr>
              <a:t>, Антонио </a:t>
            </a:r>
            <a:r>
              <a:rPr lang="ru-RU" sz="1600" dirty="0" err="1" smtClean="0">
                <a:latin typeface="+mj-lt"/>
              </a:rPr>
              <a:t>Серра</a:t>
            </a:r>
            <a:r>
              <a:rPr lang="ru-RU" sz="1600" dirty="0" smtClean="0">
                <a:latin typeface="+mj-lt"/>
              </a:rPr>
              <a:t>, Александр Гамильтон, Фридрих Лист (и немецкая историческая школа), </a:t>
            </a:r>
            <a:r>
              <a:rPr lang="ru-RU" sz="1600" dirty="0" err="1" smtClean="0">
                <a:latin typeface="+mj-lt"/>
              </a:rPr>
              <a:t>Саймон</a:t>
            </a:r>
            <a:r>
              <a:rPr lang="ru-RU" sz="1600" dirty="0" smtClean="0">
                <a:latin typeface="+mj-lt"/>
              </a:rPr>
              <a:t> Кузнец, </a:t>
            </a:r>
            <a:r>
              <a:rPr lang="ru-RU" sz="1600" dirty="0" err="1" smtClean="0">
                <a:latin typeface="+mj-lt"/>
              </a:rPr>
              <a:t>Гуннар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Мюрдаль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Николас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Калдор</a:t>
            </a:r>
            <a:r>
              <a:rPr lang="ru-RU" sz="1600" dirty="0" smtClean="0">
                <a:latin typeface="+mj-lt"/>
              </a:rPr>
              <a:t>, Альберт </a:t>
            </a:r>
            <a:r>
              <a:rPr lang="ru-RU" sz="1600" dirty="0" err="1" smtClean="0">
                <a:latin typeface="+mj-lt"/>
              </a:rPr>
              <a:t>Хиршман</a:t>
            </a:r>
            <a:r>
              <a:rPr lang="ru-RU" sz="1600" dirty="0" smtClean="0">
                <a:latin typeface="+mj-lt"/>
              </a:rPr>
              <a:t>, Эрик </a:t>
            </a:r>
            <a:r>
              <a:rPr lang="ru-RU" sz="1600" dirty="0" err="1" smtClean="0">
                <a:latin typeface="+mj-lt"/>
              </a:rPr>
              <a:t>Райнерт</a:t>
            </a: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Работа над развитием развивающихся стран до уровня развитых.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Меркантилизм как </a:t>
            </a:r>
            <a:r>
              <a:rPr lang="ru-RU" sz="1600" dirty="0" err="1" smtClean="0">
                <a:latin typeface="+mj-lt"/>
              </a:rPr>
              <a:t>исходник</a:t>
            </a:r>
            <a:r>
              <a:rPr lang="ru-RU" sz="1600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Эклектичность </a:t>
            </a:r>
            <a:r>
              <a:rPr lang="ru-RU" sz="1600" dirty="0" err="1" smtClean="0">
                <a:latin typeface="+mj-lt"/>
              </a:rPr>
              <a:t>нарративов</a:t>
            </a:r>
            <a:r>
              <a:rPr lang="ru-RU" sz="1600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Связи: приоритетные и неприоритетные отрасли (по </a:t>
            </a:r>
            <a:r>
              <a:rPr lang="ru-RU" sz="1600" dirty="0" err="1" smtClean="0">
                <a:latin typeface="+mj-lt"/>
              </a:rPr>
              <a:t>Хиршману</a:t>
            </a:r>
            <a:r>
              <a:rPr lang="ru-RU" sz="1600" dirty="0" smtClean="0">
                <a:latin typeface="+mj-lt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Австрийская школа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Карл </a:t>
            </a:r>
            <a:r>
              <a:rPr lang="ru-RU" sz="1600" dirty="0" err="1" smtClean="0">
                <a:latin typeface="+mj-lt"/>
              </a:rPr>
              <a:t>Менгер</a:t>
            </a:r>
            <a:r>
              <a:rPr lang="ru-RU" sz="1600" dirty="0" smtClean="0">
                <a:latin typeface="+mj-lt"/>
              </a:rPr>
              <a:t>, Людвиг фон </a:t>
            </a:r>
            <a:r>
              <a:rPr lang="ru-RU" sz="1600" dirty="0" err="1" smtClean="0">
                <a:latin typeface="+mj-lt"/>
              </a:rPr>
              <a:t>Мизес</a:t>
            </a:r>
            <a:r>
              <a:rPr lang="ru-RU" sz="1600" dirty="0" smtClean="0">
                <a:latin typeface="+mj-lt"/>
              </a:rPr>
              <a:t>, Фридрих фон </a:t>
            </a:r>
            <a:r>
              <a:rPr lang="ru-RU" sz="1600" dirty="0" err="1" smtClean="0">
                <a:latin typeface="+mj-lt"/>
              </a:rPr>
              <a:t>Хайек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Ойген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фон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Бём-Баверк</a:t>
            </a:r>
            <a:r>
              <a:rPr lang="ru-RU" sz="1600" dirty="0" smtClean="0">
                <a:latin typeface="+mj-lt"/>
              </a:rPr>
              <a:t>, Йозеф </a:t>
            </a:r>
            <a:r>
              <a:rPr lang="ru-RU" sz="1600" dirty="0" err="1" smtClean="0">
                <a:latin typeface="+mj-lt"/>
              </a:rPr>
              <a:t>Шумпетер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Мюррей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Ротбард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Исраэль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Кирцнер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Хесус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Уэрта</a:t>
            </a:r>
            <a:r>
              <a:rPr lang="ru-RU" sz="1600" dirty="0" smtClean="0">
                <a:latin typeface="+mj-lt"/>
              </a:rPr>
              <a:t> де </a:t>
            </a:r>
            <a:r>
              <a:rPr lang="ru-RU" sz="1600" dirty="0" err="1" smtClean="0">
                <a:latin typeface="+mj-lt"/>
              </a:rPr>
              <a:t>Сото</a:t>
            </a: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Рациональность индивидуума ограничена (традициями и нормами).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Мир является фундаментально неопределенным и непредсказуемым.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Спонтанный характер конкурентного рынка </a:t>
            </a:r>
            <a:r>
              <a:rPr lang="en-US" sz="1600" dirty="0" err="1" smtClean="0">
                <a:latin typeface="+mj-lt"/>
              </a:rPr>
              <a:t>vs</a:t>
            </a:r>
            <a:r>
              <a:rPr lang="en-US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выстраивание порядка.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Долой государственное вмешательство.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Золотой стандарт и обеспеченность денег.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Экономика закрытая, но не в равновесии.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/>
          <a:lstStyle/>
          <a:p>
            <a:r>
              <a:rPr lang="ru-RU" dirty="0" smtClean="0"/>
              <a:t>Позиция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14612" y="1196752"/>
            <a:ext cx="6000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Александр Виноградов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Ведущий аналитик в НИЦ им. О. Григорьева 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Неокономика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Организатор проектной работы МШУ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Сколково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Постоянный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колумнист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деловой газеты 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Бизнес-онлайн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 (г. Казань).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Ранее: главный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инженер проекта в Институте Генплана Москвы.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Независимый 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онсультант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Неокономика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Экономическая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(и не только) теория, разрабатывавшаяся российским экономистом Олегом Григорьевым и его учениками, базируется на синтезе классической политэкономии и австрийской экономической школы. Фокусируется на вопросах экономического развития территорий, ключевое понятие – «система разделения труда».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me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285860"/>
            <a:ext cx="2023872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(</a:t>
            </a:r>
            <a:r>
              <a:rPr lang="ru-RU" dirty="0" err="1" smtClean="0"/>
              <a:t>Нео</a:t>
            </a:r>
            <a:r>
              <a:rPr lang="ru-RU" dirty="0" smtClean="0"/>
              <a:t>)</a:t>
            </a:r>
            <a:r>
              <a:rPr lang="ru-RU" dirty="0" err="1" smtClean="0"/>
              <a:t>шумпетерианская</a:t>
            </a:r>
            <a:r>
              <a:rPr lang="ru-RU" dirty="0" smtClean="0"/>
              <a:t> школа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Йозеф </a:t>
            </a:r>
            <a:r>
              <a:rPr lang="ru-RU" sz="1600" dirty="0" err="1" smtClean="0">
                <a:latin typeface="+mj-lt"/>
              </a:rPr>
              <a:t>Шумпетер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Мюррей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Ротбард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Исраэль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Кирцнер</a:t>
            </a:r>
            <a:r>
              <a:rPr lang="ru-RU" sz="1600" dirty="0" smtClean="0">
                <a:latin typeface="+mj-lt"/>
              </a:rPr>
              <a:t>, Фрэнк </a:t>
            </a:r>
            <a:r>
              <a:rPr lang="ru-RU" sz="1600" dirty="0" err="1" smtClean="0">
                <a:latin typeface="+mj-lt"/>
              </a:rPr>
              <a:t>Найт</a:t>
            </a: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Экономическое развитие определяется инновациями.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Четвертый вид экономических </a:t>
            </a:r>
            <a:r>
              <a:rPr lang="ru-RU" sz="1600" dirty="0" err="1" smtClean="0">
                <a:latin typeface="+mj-lt"/>
              </a:rPr>
              <a:t>акторов</a:t>
            </a:r>
            <a:r>
              <a:rPr lang="ru-RU" sz="1600" dirty="0" smtClean="0">
                <a:latin typeface="+mj-lt"/>
              </a:rPr>
              <a:t>: предприниматели.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Предпринимательская прибыль: награда предпринимателя за то, что он сделал систему «лучше».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Теория национальной системы инноваций: взаимодействие между различными участниками инновационного процесса: компаниями, университетами, правительствами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Кейнсианство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Джон </a:t>
            </a:r>
            <a:r>
              <a:rPr lang="ru-RU" sz="1600" dirty="0" err="1" smtClean="0">
                <a:latin typeface="+mj-lt"/>
              </a:rPr>
              <a:t>Мейнард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Кейнс</a:t>
            </a: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Экономика потребляет не все, производимое ею, излишек идет в инвестиции.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Но на локальном уровне неясно, сколько надо инвестировать, ибо будущее не определено. Цифр нет, есть </a:t>
            </a:r>
            <a:r>
              <a:rPr lang="en-US" sz="1600" dirty="0" smtClean="0">
                <a:latin typeface="+mj-lt"/>
              </a:rPr>
              <a:t>animal spirits, </a:t>
            </a:r>
            <a:r>
              <a:rPr lang="ru-RU" sz="1600" dirty="0" smtClean="0">
                <a:latin typeface="+mj-lt"/>
              </a:rPr>
              <a:t>влияющие на принятие решения об инвестициях.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Сокращение инвестиций влечет падение спроса – и дальнейшее сокращение инвестиций, вплоть до паралича. Отсюда: </a:t>
            </a:r>
            <a:r>
              <a:rPr lang="ru-RU" sz="1600" dirty="0" err="1" smtClean="0">
                <a:latin typeface="+mj-lt"/>
              </a:rPr>
              <a:t>контрциклическая</a:t>
            </a:r>
            <a:r>
              <a:rPr lang="ru-RU" sz="1600" dirty="0" smtClean="0">
                <a:latin typeface="+mj-lt"/>
              </a:rPr>
              <a:t> политика, государство должно включаться, поддерживая инвестиции, когда они слабы и тормозить, когда сильны.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Нормальное состояние дел наблюдается в случаях, когда инвестиции равны сбережениям на уровне платежеспособного спроса.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Отсюда: деньги имеют значение. Денежный рынок – есть, это источник для инвестиций и место для спекуляций, управляемое ожиданиями.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Институционализм</a:t>
            </a:r>
            <a:r>
              <a:rPr lang="ru-RU" dirty="0" smtClean="0"/>
              <a:t> и </a:t>
            </a:r>
            <a:r>
              <a:rPr lang="ru-RU" dirty="0" err="1" smtClean="0"/>
              <a:t>неоинституционализм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err="1" smtClean="0">
                <a:latin typeface="+mj-lt"/>
              </a:rPr>
              <a:t>Торстейн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Веблен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Уэсли</a:t>
            </a:r>
            <a:r>
              <a:rPr lang="ru-RU" sz="1600" dirty="0" smtClean="0">
                <a:latin typeface="+mj-lt"/>
              </a:rPr>
              <a:t> Митчелл, Дуглас </a:t>
            </a:r>
            <a:r>
              <a:rPr lang="ru-RU" sz="1600" dirty="0" err="1" smtClean="0">
                <a:latin typeface="+mj-lt"/>
              </a:rPr>
              <a:t>Норт</a:t>
            </a:r>
            <a:r>
              <a:rPr lang="ru-RU" sz="1600" dirty="0" smtClean="0">
                <a:latin typeface="+mj-lt"/>
              </a:rPr>
              <a:t>, Рональд </a:t>
            </a:r>
            <a:r>
              <a:rPr lang="ru-RU" sz="1600" dirty="0" err="1" smtClean="0">
                <a:latin typeface="+mj-lt"/>
              </a:rPr>
              <a:t>Коуз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err="1" smtClean="0">
                <a:latin typeface="+mj-lt"/>
              </a:rPr>
              <a:t>Дарон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Асемоглу</a:t>
            </a:r>
            <a:r>
              <a:rPr lang="ru-RU" sz="1600" dirty="0" smtClean="0">
                <a:latin typeface="+mj-lt"/>
              </a:rPr>
              <a:t>, Джеймс Робинсон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Рациональность нельзя определить как нечто вневременное. Она формируется социальной средой, состоящей из институтов или формальных и неформальных правил.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Институты не только влияют на то, как ведут себя люди, но и меняют их, а люди, в свою очередь, меняют эти институты.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Нерешенный вопрос: а откуда берутся институты? Как они появляются?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Неоинституционализм</a:t>
            </a:r>
            <a:r>
              <a:rPr lang="ru-RU" sz="1600" dirty="0" smtClean="0">
                <a:latin typeface="+mj-lt"/>
              </a:rPr>
              <a:t>: фокус на транзакционных издержках на реализацию экономической деятельности (от расходов на проведение обмена на рынке до затрат на арбитраж)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Экстрактивные и инклюзивные институты.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Бихевиоризм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Герберт </a:t>
            </a:r>
            <a:r>
              <a:rPr lang="ru-RU" sz="1600" dirty="0" err="1" smtClean="0">
                <a:latin typeface="+mj-lt"/>
              </a:rPr>
              <a:t>Саймон</a:t>
            </a: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Отказ от догматов неоклассики: моделирование рыночного поведения людей, ограниченная рациональность.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Лень мыслить рационально: эвристики, шаблоны мышления.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Люди ищут «хорошие», а не «лучшие» решения.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Эмоции, верность, справедливость. Реципрокный обмен.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Большая часть «рынка» – внутри компаний, а не вне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Эволюционизм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err="1" smtClean="0">
                <a:latin typeface="+mj-lt"/>
              </a:rPr>
              <a:t>Торстейн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Веблен</a:t>
            </a:r>
            <a:r>
              <a:rPr lang="ru-RU" sz="1600" dirty="0" smtClean="0">
                <a:latin typeface="+mj-lt"/>
              </a:rPr>
              <a:t>, Йозеф </a:t>
            </a:r>
            <a:r>
              <a:rPr lang="ru-RU" sz="1600" dirty="0" err="1" smtClean="0">
                <a:latin typeface="+mj-lt"/>
              </a:rPr>
              <a:t>Шумпетер</a:t>
            </a:r>
            <a:r>
              <a:rPr lang="ru-RU" sz="1600" dirty="0" smtClean="0">
                <a:latin typeface="+mj-lt"/>
              </a:rPr>
              <a:t>, Ричард Нельсон, Синди </a:t>
            </a:r>
            <a:r>
              <a:rPr lang="ru-RU" sz="1600" dirty="0" err="1" smtClean="0">
                <a:latin typeface="+mj-lt"/>
              </a:rPr>
              <a:t>Уинтер</a:t>
            </a: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Эволюционный подход в широком смысле (эволюционное мировоззрение)  – система представлений об объекте как о постоянно изменяющемся (развивающемся);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Основные вопросы: как и почему происходят изменения;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Процесс изменений - результат взаимодействия объекта (его внутренних характеристик)  со средой. Этот  процесс открытый, ( не имеющий цели,  сознательно не направляемый) и направленный;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Один из ключевых </a:t>
            </a:r>
            <a:r>
              <a:rPr lang="ru-RU" sz="1600" dirty="0" err="1" smtClean="0">
                <a:latin typeface="+mj-lt"/>
              </a:rPr>
              <a:t>акторов</a:t>
            </a:r>
            <a:r>
              <a:rPr lang="ru-RU" sz="1600" dirty="0" smtClean="0">
                <a:latin typeface="+mj-lt"/>
              </a:rPr>
              <a:t> – фирма;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Изменения – принципиальная характеристика  реальности; динамика как не </a:t>
            </a:r>
          </a:p>
          <a:p>
            <a:r>
              <a:rPr lang="ru-RU" sz="1600" dirty="0" smtClean="0">
                <a:latin typeface="+mj-lt"/>
              </a:rPr>
              <a:t>только количественное, но и качественное изменение, изменения порождаются агентами и распространяются в ходе  взаимодействия между ними и со средой; агенты различны по поведенческим характеристикам; поведение агентов </a:t>
            </a:r>
          </a:p>
          <a:p>
            <a:r>
              <a:rPr lang="ru-RU" sz="1600" dirty="0" smtClean="0">
                <a:latin typeface="+mj-lt"/>
              </a:rPr>
              <a:t>характеризуется правилами;  среда не является нейтральной, она «отбирает» и  сама изменяется; взаимодействие среды и агентов и агентов между собой  порождает сложные эффекты,  формирует совокупность (рынок, отрасль и  т.д.);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Монетаризм (часть ортодоксии)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Милтон Фридман, Карл </a:t>
            </a:r>
            <a:r>
              <a:rPr lang="ru-RU" sz="1600" dirty="0" err="1" smtClean="0">
                <a:latin typeface="+mj-lt"/>
              </a:rPr>
              <a:t>Бруннер</a:t>
            </a:r>
            <a:r>
              <a:rPr lang="ru-RU" sz="1600" dirty="0" smtClean="0">
                <a:latin typeface="+mj-lt"/>
              </a:rPr>
              <a:t>, Алан </a:t>
            </a:r>
            <a:r>
              <a:rPr lang="ru-RU" sz="1600" dirty="0" err="1" smtClean="0">
                <a:latin typeface="+mj-lt"/>
              </a:rPr>
              <a:t>Мельтцер</a:t>
            </a:r>
            <a:r>
              <a:rPr lang="ru-RU" sz="1600" dirty="0" smtClean="0">
                <a:latin typeface="+mj-lt"/>
              </a:rPr>
              <a:t>, Анна Шварц. 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Государство – регулятор денежного обмена, и не более;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Нейтральность денег (в долгосрочном периоде рост денежного предложения не оказывает влияния на экономическую активность);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Давим инфляцию любыми способами;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Монетарное правило: денежное предложение должно расширяться с той же скоростью, что и темп роста экономики;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Долой </a:t>
            </a:r>
            <a:r>
              <a:rPr lang="ru-RU" sz="1600" dirty="0" err="1" smtClean="0">
                <a:latin typeface="+mj-lt"/>
              </a:rPr>
              <a:t>контрциклическую</a:t>
            </a:r>
            <a:r>
              <a:rPr lang="ru-RU" sz="1600" dirty="0" smtClean="0">
                <a:latin typeface="+mj-lt"/>
              </a:rPr>
              <a:t> политику;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Отказ от краткосрочной денежной политики в пользу долгосрочной;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Modern Monetary Theory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Персоны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Александрия </a:t>
            </a:r>
            <a:r>
              <a:rPr lang="ru-RU" sz="1600" dirty="0" err="1" smtClean="0">
                <a:latin typeface="+mj-lt"/>
              </a:rPr>
              <a:t>Окасио-Кортес</a:t>
            </a:r>
            <a:r>
              <a:rPr lang="ru-RU" sz="1600" dirty="0" smtClean="0">
                <a:latin typeface="+mj-lt"/>
              </a:rPr>
              <a:t> (популяризатор), Жан </a:t>
            </a:r>
            <a:r>
              <a:rPr lang="ru-RU" sz="1600" dirty="0" err="1" smtClean="0">
                <a:latin typeface="+mj-lt"/>
              </a:rPr>
              <a:t>Мюскен</a:t>
            </a:r>
            <a:r>
              <a:rPr lang="ru-RU" sz="1600" dirty="0" smtClean="0">
                <a:latin typeface="+mj-lt"/>
              </a:rPr>
              <a:t>, Павлина Чернева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Основные тезисы</a:t>
            </a:r>
            <a:r>
              <a:rPr lang="ru-RU" sz="1600" dirty="0" smtClean="0">
                <a:latin typeface="+mj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Государственный дефицит не является плохим по своей сути: сначала расходы,  а потом доходы и налоги;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Правительства могут создавать больше денег без угрозы экономического коллапса, деньги – общественная монополия;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Желательны и нужны полные гарантии занятости, причина безработицы – налогообложение;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Различения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39552" y="1268760"/>
          <a:ext cx="828092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Замкнутость (полное равновесие)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Открытость (частичное равновесие)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Все остальные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Неокономика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Девелопментаристы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9552" y="2204864"/>
          <a:ext cx="828092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Статические модели </a:t>
                      </a:r>
                      <a:b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(сравнительная статика)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Динамические модели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Неоклассика,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(диссиденты неоклассики –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Ромер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Кругман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Стиглиц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Австрийская школа, исторические школы,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институционализм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марксизм,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посткейнсианство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эволюционисты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Шумпетер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Веблен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Нельсон и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Уинтер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неокономика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9552" y="3645024"/>
          <a:ext cx="828092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Риск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Неопределенность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Неоклассика,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Посткейнсианство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австрийская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школа,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неокономика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39552" y="4509120"/>
          <a:ext cx="828092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Нейтральность денег в экономике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Активная</a:t>
                      </a:r>
                      <a:r>
                        <a:rPr kumimoji="0" lang="ru-RU" sz="14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роль денег в экономике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Неоклассика (+ монетаризм),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 и австрийская школа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Посткейнсианство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неокономика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MMT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9552" y="5373216"/>
          <a:ext cx="828092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0"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Supply side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Demand side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Неоклассика,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марксизм, исторические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школы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Посткейнсианство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неокономика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Раздел №</a:t>
            </a:r>
            <a:r>
              <a:rPr lang="ru-RU" dirty="0" smtClean="0"/>
              <a:t>2: итоги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196752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+mj-lt"/>
              </a:rPr>
              <a:t>«Прежде, чем объединяться, нам надо решительно размежеваться.» 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>– </a:t>
            </a:r>
            <a:r>
              <a:rPr lang="ru-RU" sz="1600" i="1" dirty="0" smtClean="0">
                <a:latin typeface="+mj-lt"/>
              </a:rPr>
              <a:t>Владимир Ленин</a:t>
            </a: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>«Я все время говорю, что </a:t>
            </a:r>
            <a:r>
              <a:rPr lang="ru-RU" sz="1600" dirty="0" err="1" smtClean="0">
                <a:latin typeface="+mj-lt"/>
              </a:rPr>
              <a:t>неокономика</a:t>
            </a:r>
            <a:r>
              <a:rPr lang="ru-RU" sz="1600" dirty="0" smtClean="0">
                <a:latin typeface="+mj-lt"/>
              </a:rPr>
              <a:t> ничего не выдумала, потому что всюду кто-то про это уже говорил, но в другом пункте он оказывался среди неправых.» </a:t>
            </a:r>
          </a:p>
          <a:p>
            <a:r>
              <a:rPr lang="ru-RU" sz="1600" dirty="0" smtClean="0">
                <a:latin typeface="+mj-lt"/>
              </a:rPr>
              <a:t>– </a:t>
            </a:r>
            <a:r>
              <a:rPr lang="ru-RU" sz="1600" i="1" dirty="0" smtClean="0">
                <a:latin typeface="+mj-lt"/>
              </a:rPr>
              <a:t>Олег </a:t>
            </a:r>
            <a:r>
              <a:rPr lang="ru-RU" sz="1600" i="1" dirty="0" smtClean="0">
                <a:latin typeface="+mj-lt"/>
              </a:rPr>
              <a:t>Григорьев</a:t>
            </a:r>
          </a:p>
          <a:p>
            <a:endParaRPr lang="ru-RU" sz="1600" i="1" dirty="0" smtClean="0">
              <a:latin typeface="+mj-lt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Human behavior is economic behavior. The particulars may vary, but competition for limited resources remains a constant. Need as well as greed have followed us to the stars, and the rewards of wealth still await those wise enough to recognize this deep thrumming of our common pulse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+mj-lt"/>
              </a:rPr>
              <a:t>– </a:t>
            </a:r>
            <a:r>
              <a:rPr lang="en-US" sz="1600" i="1" dirty="0" err="1" smtClean="0">
                <a:latin typeface="Arial" pitchFamily="34" charset="0"/>
                <a:cs typeface="Arial" pitchFamily="34" charset="0"/>
              </a:rPr>
              <a:t>Nwabudike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 Morgan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Пространство в экономике: истоки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71800" y="1218238"/>
            <a:ext cx="59046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Бернар де </a:t>
            </a:r>
            <a:r>
              <a:rPr lang="ru-RU" sz="1600" dirty="0" err="1" smtClean="0">
                <a:latin typeface="+mj-lt"/>
              </a:rPr>
              <a:t>Мандевиль</a:t>
            </a:r>
            <a:r>
              <a:rPr lang="ru-RU" sz="1600" dirty="0" smtClean="0">
                <a:latin typeface="+mj-lt"/>
              </a:rPr>
              <a:t>: «Басня о пчелах»</a:t>
            </a:r>
            <a:r>
              <a:rPr lang="en-US" sz="1600" dirty="0" smtClean="0">
                <a:latin typeface="+mj-lt"/>
              </a:rPr>
              <a:t>. </a:t>
            </a:r>
            <a:r>
              <a:rPr lang="ru-RU" sz="1600" dirty="0" smtClean="0">
                <a:latin typeface="+mj-lt"/>
              </a:rPr>
              <a:t>1704 </a:t>
            </a:r>
            <a:r>
              <a:rPr lang="en-US" sz="1600" dirty="0" smtClean="0">
                <a:latin typeface="+mj-lt"/>
              </a:rPr>
              <a:t>&amp; 1715.</a:t>
            </a:r>
            <a:endParaRPr lang="ru-RU" sz="16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«Частные пороки и общее благо», где разбиралось то, что понимать под частными пороками и что понимать под общим благом.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«не доброжелательству булочника мы обязаны хлебом на нашем столе, а его эгоизму». Пороку мы обязаны общим благом. И второе значение – общее благо всегда сопряжено частными пороками.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О чем </a:t>
            </a:r>
            <a:r>
              <a:rPr lang="ru-RU" sz="1600" dirty="0" err="1" smtClean="0">
                <a:latin typeface="+mj-lt"/>
              </a:rPr>
              <a:t>Мандевиль</a:t>
            </a:r>
            <a:r>
              <a:rPr lang="ru-RU" sz="1600" dirty="0" smtClean="0">
                <a:latin typeface="+mj-lt"/>
              </a:rPr>
              <a:t> говорит? Конечно, все люди хотят жить на природе, жалуются на грязь Лондона, что в нем трудно жить, но, друзья мои, поймите: грязь – частный порок, обусловленный богатством Лондона. Конечно, я сам хочу жить в пасторальной местности, но в пасторальной местности я буду нищим.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А если я хочу быть богатым (мы все хотим быть богатыми, иметь общее благо), то нам придется мириться с частными пороками, со скученностью, грязью и т.д. </a:t>
            </a:r>
          </a:p>
        </p:txBody>
      </p:sp>
      <p:pic>
        <p:nvPicPr>
          <p:cNvPr id="1026" name="Picture 2" descr="D:\Downloads\274px-Mandeville1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40768"/>
            <a:ext cx="2064788" cy="1944216"/>
          </a:xfrm>
          <a:prstGeom prst="rect">
            <a:avLst/>
          </a:prstGeom>
          <a:noFill/>
        </p:spPr>
      </p:pic>
      <p:pic>
        <p:nvPicPr>
          <p:cNvPr id="1027" name="Picture 3" descr="D:\Downloads\La_favola_delle_ap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068960"/>
            <a:ext cx="2336084" cy="3593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/>
          <a:lstStyle/>
          <a:p>
            <a:r>
              <a:rPr lang="ru-RU" dirty="0" smtClean="0"/>
              <a:t>Об Олеге Григорьеве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pic>
        <p:nvPicPr>
          <p:cNvPr id="15" name="Picture 14" descr="o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196753"/>
            <a:ext cx="2232248" cy="195057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825552" y="1196752"/>
            <a:ext cx="6318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+mj-lt"/>
              </a:rPr>
              <a:t>Российский экономист, аналитик; государственный советник первого класса, руководитель «Научно-исследовательского центра Олега Григорьева „</a:t>
            </a:r>
            <a:r>
              <a:rPr lang="ru-RU" sz="1400" dirty="0" err="1" smtClean="0">
                <a:latin typeface="+mj-lt"/>
              </a:rPr>
              <a:t>Неокономика</a:t>
            </a:r>
            <a:r>
              <a:rPr lang="ru-RU" sz="1400" dirty="0" smtClean="0">
                <a:latin typeface="+mj-lt"/>
              </a:rPr>
              <a:t>“».</a:t>
            </a:r>
          </a:p>
          <a:p>
            <a:r>
              <a:rPr lang="ru-RU" sz="1400" dirty="0" smtClean="0">
                <a:latin typeface="+mj-lt"/>
              </a:rPr>
              <a:t>Родился 16 июля 1960 года.</a:t>
            </a:r>
          </a:p>
          <a:p>
            <a:r>
              <a:rPr lang="ru-RU" sz="1400" dirty="0" smtClean="0">
                <a:latin typeface="+mj-lt"/>
              </a:rPr>
              <a:t>В 1982 году окончил экономический факультет МГУ по специальности экономическая кибернетика.</a:t>
            </a:r>
          </a:p>
          <a:p>
            <a:r>
              <a:rPr lang="ru-RU" sz="1400" dirty="0" smtClean="0">
                <a:latin typeface="+mj-lt"/>
              </a:rPr>
              <a:t>1982-89 – научный сотрудник Центрального экономико-математического института (ЦЭМИ) АН СССР.</a:t>
            </a:r>
          </a:p>
          <a:p>
            <a:r>
              <a:rPr lang="ru-RU" sz="1400" dirty="0" smtClean="0">
                <a:latin typeface="+mj-lt"/>
              </a:rPr>
              <a:t>1989-91 – ЦМИПКС при МИСИ им В.В.Куйбышева.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7544" y="3140968"/>
            <a:ext cx="8424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+mj-lt"/>
              </a:rPr>
              <a:t>1991</a:t>
            </a:r>
            <a:r>
              <a:rPr lang="ru-RU" sz="1400" dirty="0" smtClean="0"/>
              <a:t>-</a:t>
            </a:r>
            <a:r>
              <a:rPr lang="ru-RU" sz="1400" dirty="0" smtClean="0">
                <a:latin typeface="+mj-lt"/>
              </a:rPr>
              <a:t>92 – Верховный Совет РФ, советник.</a:t>
            </a:r>
          </a:p>
          <a:p>
            <a:r>
              <a:rPr lang="ru-RU" sz="1400" dirty="0" smtClean="0">
                <a:latin typeface="+mj-lt"/>
              </a:rPr>
              <a:t>1992-94 – сотрудник Экспертного института РСПП.</a:t>
            </a:r>
          </a:p>
          <a:p>
            <a:r>
              <a:rPr lang="ru-RU" sz="1400" dirty="0" smtClean="0">
                <a:latin typeface="+mj-lt"/>
              </a:rPr>
              <a:t>1994-97 – Государственная Дума, Заместитель руководителя аппарата Комитета по экономической политике.</a:t>
            </a:r>
          </a:p>
          <a:p>
            <a:r>
              <a:rPr lang="ru-RU" sz="1400" dirty="0" smtClean="0">
                <a:latin typeface="+mj-lt"/>
              </a:rPr>
              <a:t>1997-98 – начальник отдела Экономического управления Президента РФ.</a:t>
            </a:r>
          </a:p>
          <a:p>
            <a:r>
              <a:rPr lang="ru-RU" sz="1400" dirty="0" smtClean="0">
                <a:latin typeface="+mj-lt"/>
              </a:rPr>
              <a:t>1998-99 – начальник управления налоговой политики и и.о. зам. Председателя Государственного Комитета по развитию предпринимательства России.</a:t>
            </a:r>
          </a:p>
          <a:p>
            <a:r>
              <a:rPr lang="ru-RU" sz="1400" dirty="0" smtClean="0">
                <a:latin typeface="+mj-lt"/>
              </a:rPr>
              <a:t>2000-2001 – директор НИЦ «</a:t>
            </a:r>
            <a:r>
              <a:rPr lang="ru-RU" sz="1400" dirty="0" err="1" smtClean="0">
                <a:latin typeface="+mj-lt"/>
              </a:rPr>
              <a:t>Экобезопасность</a:t>
            </a:r>
            <a:r>
              <a:rPr lang="ru-RU" sz="1400" dirty="0" smtClean="0">
                <a:latin typeface="+mj-lt"/>
              </a:rPr>
              <a:t>» </a:t>
            </a:r>
            <a:r>
              <a:rPr lang="ru-RU" sz="1400" dirty="0" err="1" smtClean="0">
                <a:latin typeface="+mj-lt"/>
              </a:rPr>
              <a:t>Госкомприроды</a:t>
            </a:r>
            <a:r>
              <a:rPr lang="ru-RU" sz="1400" dirty="0" smtClean="0">
                <a:latin typeface="+mj-lt"/>
              </a:rPr>
              <a:t> России.</a:t>
            </a:r>
          </a:p>
          <a:p>
            <a:r>
              <a:rPr lang="ru-RU" sz="1400" dirty="0" smtClean="0">
                <a:latin typeface="+mj-lt"/>
              </a:rPr>
              <a:t>2003-2004 – зам. директора Российского института радионавигации и времени.</a:t>
            </a:r>
          </a:p>
          <a:p>
            <a:r>
              <a:rPr lang="ru-RU" sz="1400" dirty="0" smtClean="0">
                <a:latin typeface="+mj-lt"/>
              </a:rPr>
              <a:t>2004-2008 – независимый специалист по системам государственного и муниципального управления.</a:t>
            </a:r>
          </a:p>
          <a:p>
            <a:r>
              <a:rPr lang="ru-RU" sz="1400" dirty="0" smtClean="0">
                <a:latin typeface="+mj-lt"/>
              </a:rPr>
              <a:t>2008-2011 – Старший экономист Компании экспертного консультирования «НЕОКОН».</a:t>
            </a:r>
          </a:p>
          <a:p>
            <a:r>
              <a:rPr lang="ru-RU" sz="1400" dirty="0" smtClean="0">
                <a:latin typeface="+mj-lt"/>
              </a:rPr>
              <a:t>С октября 2011 – научный руководитель «Научно-исследовательского центра Олега Григорьева «</a:t>
            </a:r>
            <a:r>
              <a:rPr lang="ru-RU" sz="1400" dirty="0" err="1" smtClean="0">
                <a:latin typeface="+mj-lt"/>
              </a:rPr>
              <a:t>Неокономика</a:t>
            </a:r>
            <a:r>
              <a:rPr lang="ru-RU" sz="1400" dirty="0" smtClean="0">
                <a:latin typeface="+mj-lt"/>
              </a:rPr>
              <a:t>»</a:t>
            </a:r>
          </a:p>
          <a:p>
            <a:r>
              <a:rPr lang="ru-RU" sz="1400" dirty="0" smtClean="0">
                <a:latin typeface="+mj-lt"/>
              </a:rPr>
              <a:t>Умер 3 декабря 2020 г.</a:t>
            </a:r>
            <a:endParaRPr lang="ru-RU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Пространство в экономике: классики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9912" y="1218238"/>
            <a:ext cx="48965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Идею связи между экономическим развитием и расселением подхватил Адам Смит. Собственно, во второй главе «Исследования богатства народов», которая называется «Разделение труда ограниченно размерами рынка», он как раз сравнивает уровень развития сельской местности и городов, показывает, что город обеспечивает более высокий уровень РТ, более высокую производительность, способствует появлению новых профессии и т.д. </a:t>
            </a:r>
          </a:p>
        </p:txBody>
      </p:sp>
      <p:pic>
        <p:nvPicPr>
          <p:cNvPr id="2050" name="Picture 2" descr="D:\Downloads\smit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1700808"/>
            <a:ext cx="3527457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Пространство в экономике: забвение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1218238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В экономической теории долгое время считалось, что экономический рост происходит равномерно по всей территории страны. Более точно – что в пространственной сфере как на внутристрановом, так и на международном уровне основной тенденцией является выравнивание (конвергенция) территориальных различий. </a:t>
            </a:r>
            <a:endParaRPr lang="en-US" sz="16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В реальности модели экономического роста носили «точечный» характер, а представление о равномерности роста формировалось в результате мысленного «растягивания» точки в пространственную структуру.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Специалисты, занимавшиеся экономической географией, постоянно указывали на то, что эта точка зрения противоречит наблюдаемым фактам, однако к их мнению не принято прислушиваться, поскольку этот раздел экономики считался периферийным и малозначимым. </a:t>
            </a:r>
            <a:endParaRPr lang="en-US" sz="16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Впрочем, некоторые представители теоретической экономики пытались дать теоретическое объяснение наблюдаемой неоднородности развития. </a:t>
            </a:r>
            <a:endParaRPr lang="en-US" sz="16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Здесь уместно вспомнить Альфреда Маршалла, который в «Принципах </a:t>
            </a:r>
            <a:r>
              <a:rPr lang="ru-RU" sz="1600" dirty="0" err="1" smtClean="0">
                <a:latin typeface="+mj-lt"/>
              </a:rPr>
              <a:t>экономикс</a:t>
            </a:r>
            <a:r>
              <a:rPr lang="ru-RU" sz="1600" dirty="0" smtClean="0">
                <a:latin typeface="+mj-lt"/>
              </a:rPr>
              <a:t>» (1890) рассматривал причины сосредоточения промышленности в городах, связывая это явление с эффектом разделения труда. Хотя Маршалл для современной экономической теории является примерно тем же, чем был Маркс для марксизма, эти его идеи в течение долгого времени не получали </a:t>
            </a:r>
            <a:r>
              <a:rPr lang="ru-RU" sz="1600" dirty="0" smtClean="0">
                <a:latin typeface="+mj-lt"/>
              </a:rPr>
              <a:t>развития</a:t>
            </a:r>
            <a:r>
              <a:rPr lang="en-US" sz="1600" dirty="0" smtClean="0">
                <a:latin typeface="+mj-lt"/>
              </a:rPr>
              <a:t>.</a:t>
            </a:r>
            <a:endParaRPr lang="ru-RU" sz="1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Пространство в экономике: возвращение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3728" y="1218238"/>
            <a:ext cx="65527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err="1" smtClean="0">
                <a:latin typeface="+mj-lt"/>
              </a:rPr>
              <a:t>Николас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Калдор</a:t>
            </a:r>
            <a:r>
              <a:rPr lang="ru-RU" sz="1600" dirty="0" smtClean="0">
                <a:latin typeface="+mj-lt"/>
              </a:rPr>
              <a:t> считал, что в основе неравномерного развития лежит возрастающая отдача, возникающая как эффект углубления разделения труда и экономии от масштаба.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Другим крупным экономистом, который рассматривал причины неоднородности развития, был </a:t>
            </a:r>
            <a:r>
              <a:rPr lang="ru-RU" sz="1600" dirty="0" err="1" smtClean="0">
                <a:latin typeface="+mj-lt"/>
              </a:rPr>
              <a:t>Гуннар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Мюрдаль</a:t>
            </a:r>
            <a:r>
              <a:rPr lang="ru-RU" sz="1600" dirty="0" smtClean="0">
                <a:latin typeface="+mj-lt"/>
              </a:rPr>
              <a:t>, который сформулировал принцип круговой причинности (положительная обратная связь) в экономике. </a:t>
            </a:r>
          </a:p>
        </p:txBody>
      </p:sp>
      <p:pic>
        <p:nvPicPr>
          <p:cNvPr id="3074" name="Picture 2" descr="D:\Downloads\Nicholas_Kald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268760"/>
            <a:ext cx="1781176" cy="2466975"/>
          </a:xfrm>
          <a:prstGeom prst="rect">
            <a:avLst/>
          </a:prstGeom>
          <a:noFill/>
        </p:spPr>
      </p:pic>
      <p:pic>
        <p:nvPicPr>
          <p:cNvPr id="3075" name="Picture 3" descr="D:\Downloads\murd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293096"/>
            <a:ext cx="1914526" cy="131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Пространство в экономике: возвращение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31840" y="1218238"/>
            <a:ext cx="554461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Идеи </a:t>
            </a:r>
            <a:r>
              <a:rPr lang="ru-RU" sz="1600" dirty="0" err="1" smtClean="0">
                <a:latin typeface="+mj-lt"/>
              </a:rPr>
              <a:t>Мюрдаля</a:t>
            </a:r>
            <a:r>
              <a:rPr lang="ru-RU" sz="1600" dirty="0" smtClean="0">
                <a:latin typeface="+mj-lt"/>
              </a:rPr>
              <a:t> (круговая причинность) и </a:t>
            </a:r>
            <a:r>
              <a:rPr lang="ru-RU" sz="1600" dirty="0" err="1" smtClean="0">
                <a:latin typeface="+mj-lt"/>
              </a:rPr>
              <a:t>Калдора</a:t>
            </a:r>
            <a:r>
              <a:rPr lang="ru-RU" sz="1600" dirty="0" smtClean="0">
                <a:latin typeface="+mj-lt"/>
              </a:rPr>
              <a:t> (возрастающая отдача), хотя на последнего он не ссылается, были использованы Полом </a:t>
            </a:r>
            <a:r>
              <a:rPr lang="ru-RU" sz="1600" dirty="0" err="1" smtClean="0">
                <a:latin typeface="+mj-lt"/>
              </a:rPr>
              <a:t>Кругманом</a:t>
            </a:r>
            <a:r>
              <a:rPr lang="ru-RU" sz="1600" dirty="0" smtClean="0">
                <a:latin typeface="+mj-lt"/>
              </a:rPr>
              <a:t> при создании базовой модели так называемой новой экономической географии. В этой модели показывается, как в результате экономического роста изначально однородное экономическое пространство разделяется на развитый центр и отсталую периферию, теряющую население и экономические ресурсы.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Следует заметить, что в основе модели </a:t>
            </a:r>
            <a:r>
              <a:rPr lang="ru-RU" sz="1600" dirty="0" err="1" smtClean="0">
                <a:latin typeface="+mj-lt"/>
              </a:rPr>
              <a:t>Кругмана</a:t>
            </a:r>
            <a:r>
              <a:rPr lang="ru-RU" sz="1600" dirty="0" smtClean="0">
                <a:latin typeface="+mj-lt"/>
              </a:rPr>
              <a:t> лежит модель монополистической конкуренции </a:t>
            </a:r>
            <a:r>
              <a:rPr lang="ru-RU" sz="1600" dirty="0" err="1" smtClean="0">
                <a:latin typeface="+mj-lt"/>
              </a:rPr>
              <a:t>Диксита-Стиглица</a:t>
            </a:r>
            <a:r>
              <a:rPr lang="ru-RU" sz="1600" dirty="0" smtClean="0">
                <a:latin typeface="+mj-lt"/>
              </a:rPr>
              <a:t> (1977), используемая также и в новых моделях экономического роста, которая отличается от обычных моделей тем, что в ней разделение труда не задано изначально, а является неизвестным, которое определяется из решения модели. При этом экономический рост напрямую связан с углублением разделения труда.</a:t>
            </a:r>
          </a:p>
        </p:txBody>
      </p:sp>
      <p:pic>
        <p:nvPicPr>
          <p:cNvPr id="4098" name="Picture 2" descr="D:\Downloads\krug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2409826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Теорема </a:t>
            </a:r>
            <a:r>
              <a:rPr lang="ru-RU" dirty="0" err="1" smtClean="0"/>
              <a:t>Старрета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8" y="1581150"/>
            <a:ext cx="884872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Теорема </a:t>
            </a:r>
            <a:r>
              <a:rPr lang="ru-RU" dirty="0" err="1" smtClean="0"/>
              <a:t>Старрета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988" y="1412776"/>
            <a:ext cx="85820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Раздел №3: </a:t>
            </a:r>
            <a:r>
              <a:rPr lang="ru-RU" dirty="0" smtClean="0"/>
              <a:t>итоги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19675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Рассмотрен вопрос пространства в экономике – от натурфилософов до </a:t>
            </a:r>
            <a:r>
              <a:rPr lang="ru-RU" sz="1600" dirty="0" smtClean="0">
                <a:latin typeface="+mj-lt"/>
              </a:rPr>
              <a:t>наших</a:t>
            </a:r>
            <a:r>
              <a:rPr lang="en-US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дней</a:t>
            </a:r>
            <a:endParaRPr lang="ru-RU" sz="16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Рассмотрена теорема </a:t>
            </a:r>
            <a:r>
              <a:rPr lang="ru-RU" sz="1600" dirty="0" err="1" smtClean="0">
                <a:latin typeface="+mj-lt"/>
              </a:rPr>
              <a:t>Старрета</a:t>
            </a:r>
            <a:r>
              <a:rPr lang="ru-RU" sz="16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А. </a:t>
            </a:r>
            <a:r>
              <a:rPr lang="ru-RU" dirty="0" err="1" smtClean="0"/>
              <a:t>Гершенкрон</a:t>
            </a:r>
            <a:r>
              <a:rPr lang="ru-RU" dirty="0" smtClean="0"/>
              <a:t>: «Преимущество отсталости»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71800" y="2163628"/>
            <a:ext cx="59046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Чем более отсталой является страна, тем более вероятно, что индустриализация начнется в результате большого рывка, который прервет непрерывное развитие экономики. Следствием этого рывка станет относительно высокий темп роста промышленности.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Чем более отсталой является страна, тем больше выражена тенденция к созданию крупных фабрик и заводов.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Чем более отсталой является страна, тем сильнее производство средств производства опережает производство предметов потребления.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Общий тезис: отсталая страна может быстро заимствовать лучшие практики и за счет этого развиваться быстрее, чем без этого.</a:t>
            </a:r>
          </a:p>
        </p:txBody>
      </p:sp>
      <p:pic>
        <p:nvPicPr>
          <p:cNvPr id="8" name="Picture 7" descr="Гершенкрон,_Александ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268760"/>
            <a:ext cx="2016224" cy="201622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915816" y="1268760"/>
            <a:ext cx="576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1962: Экономическая отсталость в исторической перспективе</a:t>
            </a:r>
            <a:endParaRPr lang="ru-R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«Круговая причинность» и «возрастающая отдача»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pic>
        <p:nvPicPr>
          <p:cNvPr id="6" name="Picture 2" descr="D:\Downloads\Nicholas_Kald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268760"/>
            <a:ext cx="1781176" cy="2466975"/>
          </a:xfrm>
          <a:prstGeom prst="rect">
            <a:avLst/>
          </a:prstGeom>
          <a:noFill/>
        </p:spPr>
      </p:pic>
      <p:pic>
        <p:nvPicPr>
          <p:cNvPr id="7" name="Picture 3" descr="D:\Downloads\murd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293096"/>
            <a:ext cx="1914526" cy="131445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411760" y="1268760"/>
            <a:ext cx="62646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err="1" smtClean="0">
                <a:latin typeface="+mj-lt"/>
              </a:rPr>
              <a:t>Николас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Калдор</a:t>
            </a:r>
            <a:r>
              <a:rPr lang="ru-RU" sz="1600" dirty="0" smtClean="0">
                <a:latin typeface="+mj-lt"/>
              </a:rPr>
              <a:t> считал, что в основе неравномерного развития лежит возрастающая отдача, возникающая как эффект углубления разделения труда и экономии от масштаба.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Другим крупным экономистом, который рассматривал причины неоднородности развития, был </a:t>
            </a:r>
            <a:r>
              <a:rPr lang="ru-RU" sz="1600" dirty="0" err="1" smtClean="0">
                <a:latin typeface="+mj-lt"/>
              </a:rPr>
              <a:t>Гуннар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Мюрдаль</a:t>
            </a:r>
            <a:r>
              <a:rPr lang="ru-RU" sz="1600" dirty="0" smtClean="0">
                <a:latin typeface="+mj-lt"/>
              </a:rPr>
              <a:t>, который сформулировал принцип круговой причинности (положительная обратная связь) в экономике.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«Великая дивергенция» и все-все-все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1268760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Есть понятие "Великой дивергенции", введенное в конце прошлого века </a:t>
            </a:r>
            <a:r>
              <a:rPr lang="ru-RU" sz="1600" dirty="0" err="1" smtClean="0">
                <a:latin typeface="+mj-lt"/>
              </a:rPr>
              <a:t>Сэмюэлем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Хантингтоном</a:t>
            </a:r>
            <a:r>
              <a:rPr lang="ru-RU" sz="1600" dirty="0" smtClean="0">
                <a:latin typeface="+mj-lt"/>
              </a:rPr>
              <a:t>, которое как раз и указывает на вот это вот резкое ускорение развития стран Запада (Европы и Нового света). Самое известное объяснение – "менталитет у них такой».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«Протестантская этика" против "духовности", об этом писал Макс Вебер.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err="1" smtClean="0">
                <a:latin typeface="+mj-lt"/>
              </a:rPr>
              <a:t>Фернан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Бродель</a:t>
            </a:r>
            <a:r>
              <a:rPr lang="ru-RU" sz="1600" dirty="0" smtClean="0">
                <a:latin typeface="+mj-lt"/>
              </a:rPr>
              <a:t> в "Материальной цивилизации" пишет, что "если сравнивать европейскую экономику с экономикой остального мира, то, как представляется, она обязана своим более быстрым развитием превосходству своих экономических инструментов и институтов - биржам и различным формам кредита".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В 1981 году австралийский историк экономики Эрик Джонс выпускает книгу "Европейское чудо", где указывает на демографию – европейский контроль над численностью населения посредством поздних браков позволил создать условия для выхода из "мальтузианской ловушки.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Попытку добавить биологии и географии предпринял </a:t>
            </a:r>
            <a:r>
              <a:rPr lang="ru-RU" sz="1600" dirty="0" err="1" smtClean="0">
                <a:latin typeface="+mj-lt"/>
              </a:rPr>
              <a:t>Джаред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Даймонд</a:t>
            </a:r>
            <a:r>
              <a:rPr lang="ru-RU" sz="1600" dirty="0" smtClean="0">
                <a:latin typeface="+mj-lt"/>
              </a:rPr>
              <a:t> в своей широко известной книге "Ружья, микробы и сталь: судьбы человеческих обществ", появившейся в 1997 году; более новые исследования говорят уже о человеческой генетике и о потребляемых в пищу культурах.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/>
          <a:lstStyle/>
          <a:p>
            <a:r>
              <a:rPr lang="ru-RU" dirty="0" smtClean="0"/>
              <a:t>Генезис и история </a:t>
            </a:r>
            <a:r>
              <a:rPr lang="ru-RU" dirty="0" err="1" smtClean="0"/>
              <a:t>неокономики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552" y="1357298"/>
            <a:ext cx="81758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Кружок в МГУ и ЦЭМИ: о различии экономики США и СССР, и об экономиках развивающихся стран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слезании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 «нефтяной иглы»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Легендарная фигура сибирского бандита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Сентябрь 2002 года: уровень разделения труда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П.Г.Щедровицкий: «а как его мерить будем?»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2010 год: «воспроизводственный контур» как объект приложения РТ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20 января 201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года: новая теория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Политэкономия,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economics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неокономика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«Великая дивергенция» и все-все-все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1268760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Дэвид </a:t>
            </a:r>
            <a:r>
              <a:rPr lang="ru-RU" sz="1600" dirty="0" err="1" smtClean="0">
                <a:latin typeface="+mj-lt"/>
              </a:rPr>
              <a:t>Ландес</a:t>
            </a:r>
            <a:r>
              <a:rPr lang="ru-RU" sz="1600" dirty="0" smtClean="0">
                <a:latin typeface="+mj-lt"/>
              </a:rPr>
              <a:t> в книге "Богатство и нищета наций" пишет о культуре: способности европейцев накапливать знания и технологии.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Сюда же можно отнести и вышедшую в 2012 году книгу "</a:t>
            </a:r>
            <a:r>
              <a:rPr lang="ru-RU" sz="1600" dirty="0" err="1" smtClean="0">
                <a:latin typeface="+mj-lt"/>
              </a:rPr>
              <a:t>Why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Nations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Fail</a:t>
            </a:r>
            <a:r>
              <a:rPr lang="ru-RU" sz="1600" dirty="0" smtClean="0">
                <a:latin typeface="+mj-lt"/>
              </a:rPr>
              <a:t>", написанную </a:t>
            </a:r>
            <a:r>
              <a:rPr lang="ru-RU" sz="1600" dirty="0" err="1" smtClean="0">
                <a:latin typeface="+mj-lt"/>
              </a:rPr>
              <a:t>Дароном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err="1" smtClean="0">
                <a:latin typeface="+mj-lt"/>
              </a:rPr>
              <a:t>Асемоглу</a:t>
            </a:r>
            <a:r>
              <a:rPr lang="ru-RU" sz="1600" dirty="0" smtClean="0">
                <a:latin typeface="+mj-lt"/>
              </a:rPr>
              <a:t> и </a:t>
            </a:r>
            <a:r>
              <a:rPr lang="ru-RU" sz="1600" dirty="0" err="1" smtClean="0">
                <a:latin typeface="+mj-lt"/>
              </a:rPr>
              <a:t>Джеймсоном</a:t>
            </a:r>
            <a:r>
              <a:rPr lang="ru-RU" sz="1600" dirty="0" smtClean="0">
                <a:latin typeface="+mj-lt"/>
              </a:rPr>
              <a:t> Робинсоном. Авторы утверждают, что существует два разных типа "экономических институтов": одни ("инклюзивные") способствуют экономическому росту и одновременно подтачивают господствующее положение правящей элиты, другие ("экстрактивные") же укрепляют власть той же самой элиты, но при этом не дают населению вырваться из объятий нищеты.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Полируется же это все фиксацией "Великой конвергенции" – резкого ускорения темпов роста в развивающихся странах примерно с последнего двадцатилетия XX века, превышение их над темпами развития западных экономик.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Конвергенция, однако, куда-то делась лет десять назад, когда оказалось, что развитые страны, несмотря на свои огромные долги, продолжают как-то справляться с ситуацией.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Взаимодействие развитых </a:t>
            </a:r>
            <a:br>
              <a:rPr lang="ru-RU" dirty="0" smtClean="0"/>
            </a:br>
            <a:r>
              <a:rPr lang="ru-RU" dirty="0" smtClean="0"/>
              <a:t>и развивающихся стран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200" y="1340768"/>
            <a:ext cx="722120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Страны развитые и развивающиеся: предел роста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457324" y="1985962"/>
          <a:ext cx="6286501" cy="349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755576" y="1475492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+mj-lt"/>
              </a:rPr>
              <a:t>ВВП на душу, в текущих долларах, приведено к уровню США</a:t>
            </a:r>
            <a:endParaRPr lang="ru-RU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Раздел №4: </a:t>
            </a:r>
            <a:r>
              <a:rPr lang="ru-RU" dirty="0" smtClean="0"/>
              <a:t>итоги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124744"/>
            <a:ext cx="78488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Рассмотрены исторические попытки разобрать вопрос, почему произошла дивергенция развитых и развивающихся стран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Рассмотрены варианты взаимодействия таковых стран в </a:t>
            </a:r>
            <a:r>
              <a:rPr lang="ru-RU" sz="1600" dirty="0" err="1" smtClean="0">
                <a:latin typeface="+mj-lt"/>
              </a:rPr>
              <a:t>неокономике</a:t>
            </a:r>
            <a:endParaRPr lang="ru-RU" sz="16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Текущий порядок вещей складывался исторически, из проектов и случайностей, ошибок и точного расчета, удач и неудач. К примеру, лидером мира имела внятные шансы стать Малайзия (за подробностями – к прекрасной книге Уильяма </a:t>
            </a:r>
            <a:r>
              <a:rPr lang="ru-RU" sz="1600" dirty="0" err="1" smtClean="0">
                <a:latin typeface="+mj-lt"/>
              </a:rPr>
              <a:t>Бернстайна</a:t>
            </a:r>
            <a:r>
              <a:rPr lang="ru-RU" sz="1600" dirty="0" smtClean="0">
                <a:latin typeface="+mj-lt"/>
              </a:rPr>
              <a:t> "Великолепный обмен"), а Европа могла оказаться заросшей периферией – но мы имеем то, что имеем. Это не означает, что к ситуации нельзя приложить проектное решение – но здесь как раз и возникает вопрос позиции, "кто и почему".</a:t>
            </a:r>
          </a:p>
          <a:p>
            <a:pPr algn="just"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Во-вторых, в обозримом будущем никакого раскола на продвинутых и отставших в человеческой цивилизации не предвидится, пока полезными ценностями остаются дешевый </a:t>
            </a:r>
            <a:r>
              <a:rPr lang="ru-RU" sz="1600" dirty="0" err="1" smtClean="0">
                <a:latin typeface="+mj-lt"/>
              </a:rPr>
              <a:t>неавтоматизируемый</a:t>
            </a:r>
            <a:r>
              <a:rPr lang="ru-RU" sz="1600" dirty="0" smtClean="0">
                <a:latin typeface="+mj-lt"/>
              </a:rPr>
              <a:t> труд и торгуемые редкие ресурсы. Опять же, это есть в культуре – фильм "Элизиум" 2013 года ровно про такой сценарий. А что дальше, если / когда научное познание мира доберется до генетического улучшения отдельных особей всего вида…есть вопрос открытый.</a:t>
            </a:r>
          </a:p>
          <a:p>
            <a:pPr algn="just">
              <a:buFont typeface="Arial" pitchFamily="34" charset="0"/>
              <a:buChar char="•"/>
            </a:pPr>
            <a:endParaRPr lang="ru-RU" sz="1600" i="1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Кто не успел стать развитым к концу </a:t>
            </a:r>
            <a:r>
              <a:rPr lang="en-US" sz="1600" b="1" dirty="0" smtClean="0">
                <a:latin typeface="+mj-lt"/>
              </a:rPr>
              <a:t>XIX </a:t>
            </a:r>
            <a:r>
              <a:rPr lang="ru-RU" sz="1600" b="1" dirty="0" smtClean="0">
                <a:latin typeface="+mj-lt"/>
              </a:rPr>
              <a:t>века – тот им не станет уже никогда.</a:t>
            </a:r>
            <a:endParaRPr lang="ru-RU" sz="1600" i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orizontal-nota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32656"/>
            <a:ext cx="4343971" cy="12542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5616" y="1614765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5013176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neoconomica.org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016800"/>
            <a:ext cx="1942768" cy="19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86748" y="3016800"/>
            <a:ext cx="19177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6588224" y="5013176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t.me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neoconomica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Downloads\qr_youtub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3016800"/>
            <a:ext cx="1956737" cy="19692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699792" y="5013176"/>
            <a:ext cx="3766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www.youtube.com/neoconomica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О естественнонаучных теориях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196752"/>
            <a:ext cx="78488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+mj-lt"/>
              </a:rPr>
              <a:t>Для теории необходимо описать:</a:t>
            </a:r>
          </a:p>
          <a:p>
            <a:endParaRPr lang="ru-RU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Область применения</a:t>
            </a:r>
            <a:r>
              <a:rPr lang="ru-RU" sz="1600" dirty="0" smtClean="0">
                <a:latin typeface="+mj-lt"/>
              </a:rPr>
              <a:t> (тот круг явлений/систем, которые описывает теория)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Фактографическая база</a:t>
            </a:r>
            <a:r>
              <a:rPr lang="ru-RU" sz="1600" dirty="0" smtClean="0">
                <a:latin typeface="+mj-lt"/>
              </a:rPr>
              <a:t> (т.е. набор явлений и данных, которые мы пытаемся объяснить)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Модель</a:t>
            </a:r>
            <a:r>
              <a:rPr lang="ru-RU" sz="1600" dirty="0" smtClean="0">
                <a:latin typeface="+mj-lt"/>
              </a:rPr>
              <a:t> (собственно, "тело" теории) включающая набор объектов (понятий) и взаимосвязей (взаимодействий) между ними.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Доказательства применимости</a:t>
            </a:r>
            <a:r>
              <a:rPr lang="ru-RU" sz="1600" dirty="0" smtClean="0">
                <a:latin typeface="+mj-lt"/>
              </a:rPr>
              <a:t>  – т.е. рассмотрение фактографической базы с точки зрения модели и подтверждение того, что на этой базе  теория работает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Теория должна иметь еще </a:t>
            </a:r>
            <a:r>
              <a:rPr lang="ru-RU" sz="1600" b="1" dirty="0" smtClean="0">
                <a:latin typeface="+mj-lt"/>
              </a:rPr>
              <a:t>граничные условия</a:t>
            </a:r>
            <a:r>
              <a:rPr lang="ru-RU" sz="1600" dirty="0" smtClean="0">
                <a:latin typeface="+mj-lt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Теория может быть описана </a:t>
            </a:r>
            <a:r>
              <a:rPr lang="ru-RU" sz="1600" b="1" dirty="0" smtClean="0">
                <a:latin typeface="+mj-lt"/>
              </a:rPr>
              <a:t>аксиоматически</a:t>
            </a:r>
            <a:r>
              <a:rPr lang="ru-RU" sz="1600" dirty="0" smtClean="0">
                <a:latin typeface="+mj-lt"/>
              </a:rPr>
              <a:t> либо же </a:t>
            </a:r>
            <a:r>
              <a:rPr lang="ru-RU" sz="1600" b="1" dirty="0" smtClean="0">
                <a:latin typeface="+mj-lt"/>
              </a:rPr>
              <a:t>диалектически</a:t>
            </a:r>
            <a:endParaRPr lang="ru-R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Меркантилисты, аксиоматика и диалектика - 1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+mj-lt"/>
              </a:rPr>
              <a:t>Меркантилисты</a:t>
            </a:r>
            <a:r>
              <a:rPr lang="ru-RU" sz="1600" dirty="0" smtClean="0">
                <a:latin typeface="+mj-lt"/>
              </a:rPr>
              <a:t>: </a:t>
            </a:r>
          </a:p>
          <a:p>
            <a:r>
              <a:rPr lang="ru-RU" sz="1600" dirty="0" smtClean="0">
                <a:latin typeface="+mj-lt"/>
              </a:rPr>
              <a:t>первые, кто описывал экономику как сферу человеческой деятельности.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/>
            </a:r>
            <a:br>
              <a:rPr lang="ru-RU" sz="1600" dirty="0" smtClean="0">
                <a:latin typeface="+mj-lt"/>
              </a:rPr>
            </a:br>
            <a:r>
              <a:rPr lang="ru-RU" sz="1600" b="1" dirty="0" smtClean="0">
                <a:latin typeface="+mj-lt"/>
              </a:rPr>
              <a:t>Аксиоматика</a:t>
            </a:r>
            <a:r>
              <a:rPr lang="ru-RU" sz="1600" dirty="0" smtClean="0">
                <a:latin typeface="+mj-lt"/>
              </a:rPr>
              <a:t>:</a:t>
            </a:r>
          </a:p>
          <a:p>
            <a:pPr algn="just"/>
            <a:r>
              <a:rPr lang="ru-RU" sz="1600" dirty="0" smtClean="0">
                <a:latin typeface="+mj-lt"/>
              </a:rPr>
              <a:t>Из всего многообразия изучаемой реальности выбираются определенные ее стороны, определенным образом формулируются (даются собственно определения), и далее на их основе выстраивается система взаимосвязей, которая и является научной теорией. Аксиоматика требует, чтобы в исходном наборе аксиом не было противоречий. </a:t>
            </a:r>
          </a:p>
          <a:p>
            <a:endParaRPr lang="ru-RU" sz="1600" dirty="0" smtClean="0">
              <a:latin typeface="+mj-lt"/>
            </a:endParaRPr>
          </a:p>
          <a:p>
            <a:pPr algn="just"/>
            <a:r>
              <a:rPr lang="ru-RU" sz="1600" b="1" dirty="0" smtClean="0">
                <a:latin typeface="+mj-lt"/>
              </a:rPr>
              <a:t>Диалектика</a:t>
            </a:r>
            <a:r>
              <a:rPr lang="ru-RU" sz="1600" dirty="0" smtClean="0">
                <a:latin typeface="+mj-lt"/>
              </a:rPr>
              <a:t>: </a:t>
            </a:r>
          </a:p>
          <a:p>
            <a:pPr algn="just"/>
            <a:r>
              <a:rPr lang="ru-RU" sz="1600" dirty="0" smtClean="0">
                <a:latin typeface="+mj-lt"/>
              </a:rPr>
              <a:t>В основе лежит некий объект, в котором заложено противоречие. Это противоречие неким образом развивается, разворачивается в истории. Из противоречия первичной ячейки появляются все более и более сложные структуры. В этих структурах накапливаются напряжения, порожденные исходным противоречием, и в результате происходит диалектическое отрицание – оно уже заложено в самом первичном объекте. В итоге должна появиться некая сущность, которой изначальное противоречие несвойственно.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Меркантилисты, аксиоматика и диалектика - 2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196752"/>
            <a:ext cx="78488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Диалектическому подходу свойственна историчность. Динамика объекта, по крайней мере, на определенном этапе его существования, объясняется его внутренней структурой. Двигатель развития находится внутри объекта.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Аксиоматическому же подходу историчность несвойственна в принципе, в нем отсутствует внутренняя динамика. Изменения объясняются влиянием внешних факторов.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Возврат к аксиоматике в экономике обусловлен следующим обстоятельством. Согласно диалектическому подходу у процессов исторически всегда есть начало и конец. В соответствии с неоклассической теорией капитализм бесконечен. Поэтому он описывается аксиоматически, как нечто, что соответствует природе единой и неизменной структуре человека. В этом смысле капитализм был всегда и будет всегда. Правда он при этом изменяется и усложняется, и это одна из проблем: необходимо понять и описать, как из исходной точки развилась современная экономика.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У аксиоматически устроенного знания есть очень большие проблемы с привязкой к реальности </a:t>
            </a:r>
            <a:r>
              <a:rPr lang="ru-RU" sz="1600" b="1" dirty="0" smtClean="0">
                <a:latin typeface="+mj-lt"/>
              </a:rPr>
              <a:t>в общественных науках.</a:t>
            </a:r>
            <a:endParaRPr lang="ru-R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Общественные науки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1196752"/>
            <a:ext cx="799288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1.  В общественных науках практически отсутствует понятие эксперимента. Ну то есть эксперименты над обществом возможны, но они занимают очень много времени, и обычно очень дорого обходятся и обществу, и экспериментаторам.  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2.  Имеется большая проблема с фактографической базой. Такой базой по идее, должна являться история – но история это рассказы историков, которые зачастую пристрастны, и фильтруют факты под свою картинку мира, а иногда – просто придумывают.  Единственная фактографическая база, на которую мы можем опираться более или менее твердо – это "сегодня" (текущая реальность).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3. В общественных науках крайне сильно влияние наблюдателя (ученого, историка) на объект наблюдения. Как говорил Маркс, «философы объясняют мир, вместо того, чтобы изменить его". 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4.  Поскольку история является результатом человеческих действий, то всегда встает вопрос – а существуют ли вообще какие-то объективные закономерности общественных процессов, независимые от воли конкретных людей?    Или все это в воле человеческой и в воле  случайностей (пресловутый вопрос о «роли личности в истории", и о том. что «в кузнице не было гвоздя")</a:t>
            </a:r>
            <a:endParaRPr lang="ru-R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Нарратив: инструмент американской школы исторического </a:t>
            </a:r>
            <a:r>
              <a:rPr lang="ru-RU" dirty="0" err="1" smtClean="0"/>
              <a:t>нарратива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1196752"/>
            <a:ext cx="81369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Это История (текст), удовлетворяющий определенным условиям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- </a:t>
            </a:r>
            <a:r>
              <a:rPr lang="ru-RU" sz="1600" b="1" dirty="0" smtClean="0">
                <a:latin typeface="+mj-lt"/>
              </a:rPr>
              <a:t>полнота</a:t>
            </a:r>
            <a:r>
              <a:rPr lang="ru-RU" sz="1600" dirty="0" smtClean="0">
                <a:latin typeface="+mj-lt"/>
              </a:rPr>
              <a:t>  -  имеется четкое описание начальной ситуации,   содержащее все подробности, существенные для дальнейшего рассказа (и опущенные несущественные) 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- </a:t>
            </a:r>
            <a:r>
              <a:rPr lang="ru-RU" sz="1600" b="1" dirty="0" smtClean="0">
                <a:latin typeface="+mj-lt"/>
              </a:rPr>
              <a:t>логичность</a:t>
            </a:r>
            <a:r>
              <a:rPr lang="ru-RU" sz="1600" dirty="0" smtClean="0">
                <a:latin typeface="+mj-lt"/>
              </a:rPr>
              <a:t>  – т.е. в ней присутствуют явно описанные  понятные причинно следственные связи и мотивации (движущие силы) субъектов этой истории, и отсутствует "Бог из машины" – немотивированные как бы случайности, немотивированные поступки, вмешательство каких-то появляющихся по ходу третьих лиц и </a:t>
            </a:r>
            <a:r>
              <a:rPr lang="ru-RU" sz="1600" dirty="0" err="1" smtClean="0">
                <a:latin typeface="+mj-lt"/>
              </a:rPr>
              <a:t>др</a:t>
            </a:r>
            <a:r>
              <a:rPr lang="ru-RU" sz="1600" dirty="0" smtClean="0">
                <a:latin typeface="+mj-lt"/>
              </a:rPr>
              <a:t>,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- </a:t>
            </a:r>
            <a:r>
              <a:rPr lang="ru-RU" sz="1600" b="1" dirty="0" smtClean="0">
                <a:latin typeface="+mj-lt"/>
              </a:rPr>
              <a:t>минимальность</a:t>
            </a:r>
            <a:r>
              <a:rPr lang="ru-RU" sz="1600" dirty="0" smtClean="0">
                <a:latin typeface="+mj-lt"/>
              </a:rPr>
              <a:t>   – история по возможности избавлена от несущественных  сущностей и подробностей (если на стенке висит ружье – оно должно выстрелить)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Структура </a:t>
            </a:r>
            <a:r>
              <a:rPr lang="ru-RU" sz="1600" dirty="0" err="1" smtClean="0">
                <a:latin typeface="+mj-lt"/>
              </a:rPr>
              <a:t>нарративной</a:t>
            </a:r>
            <a:r>
              <a:rPr lang="ru-RU" sz="1600" dirty="0" smtClean="0">
                <a:latin typeface="+mj-lt"/>
              </a:rPr>
              <a:t> теории – это набор </a:t>
            </a:r>
            <a:r>
              <a:rPr lang="ru-RU" sz="1600" dirty="0" err="1" smtClean="0">
                <a:latin typeface="+mj-lt"/>
              </a:rPr>
              <a:t>нарративов</a:t>
            </a:r>
            <a:r>
              <a:rPr lang="ru-RU" sz="1600" dirty="0" smtClean="0">
                <a:latin typeface="+mj-lt"/>
              </a:rPr>
              <a:t>, связанных между собой. Среди этих </a:t>
            </a:r>
            <a:r>
              <a:rPr lang="ru-RU" sz="1600" dirty="0" err="1" smtClean="0">
                <a:latin typeface="+mj-lt"/>
              </a:rPr>
              <a:t>нарративов</a:t>
            </a:r>
            <a:r>
              <a:rPr lang="ru-RU" sz="1600" dirty="0" smtClean="0">
                <a:latin typeface="+mj-lt"/>
              </a:rPr>
              <a:t> можно выделить </a:t>
            </a:r>
            <a:r>
              <a:rPr lang="ru-RU" sz="1600" dirty="0" err="1" smtClean="0">
                <a:latin typeface="+mj-lt"/>
              </a:rPr>
              <a:t>нарративы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b="1" dirty="0" smtClean="0">
                <a:latin typeface="+mj-lt"/>
              </a:rPr>
              <a:t>конкретные</a:t>
            </a:r>
            <a:r>
              <a:rPr lang="ru-RU" sz="1600" dirty="0" smtClean="0">
                <a:latin typeface="+mj-lt"/>
              </a:rPr>
              <a:t>  (исторические)  - примеры  и </a:t>
            </a:r>
            <a:r>
              <a:rPr lang="ru-RU" sz="1600" dirty="0" err="1" smtClean="0">
                <a:latin typeface="+mj-lt"/>
              </a:rPr>
              <a:t>нарративы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b="1" dirty="0" smtClean="0">
                <a:latin typeface="+mj-lt"/>
              </a:rPr>
              <a:t>абстрактные</a:t>
            </a:r>
            <a:r>
              <a:rPr lang="ru-RU" sz="1600" dirty="0" smtClean="0">
                <a:latin typeface="+mj-lt"/>
              </a:rPr>
              <a:t>, в которых идет речь об абстрактных сущностях.  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Собственно, тело (модель) </a:t>
            </a:r>
            <a:r>
              <a:rPr lang="ru-RU" sz="1600" dirty="0" err="1" smtClean="0">
                <a:latin typeface="+mj-lt"/>
              </a:rPr>
              <a:t>нарративной</a:t>
            </a:r>
            <a:r>
              <a:rPr lang="ru-RU" sz="1600" dirty="0" smtClean="0">
                <a:latin typeface="+mj-lt"/>
              </a:rPr>
              <a:t> теории – это набор абстрактных </a:t>
            </a:r>
            <a:r>
              <a:rPr lang="ru-RU" sz="1600" dirty="0" err="1" smtClean="0">
                <a:latin typeface="+mj-lt"/>
              </a:rPr>
              <a:t>нарративов</a:t>
            </a:r>
            <a:r>
              <a:rPr lang="ru-RU" sz="1600" dirty="0" smtClean="0">
                <a:latin typeface="+mj-lt"/>
              </a:rPr>
              <a:t>.</a:t>
            </a:r>
            <a:endParaRPr lang="ru-RU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7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2549AD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3346</TotalTime>
  <Words>3006</Words>
  <Application>Microsoft Office PowerPoint</Application>
  <PresentationFormat>On-screen Show (4:3)</PresentationFormat>
  <Paragraphs>362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Начальная</vt:lpstr>
      <vt:lpstr>Пространственное измерение в неокономике</vt:lpstr>
      <vt:lpstr>Позиция</vt:lpstr>
      <vt:lpstr>Об Олеге Григорьеве</vt:lpstr>
      <vt:lpstr>Генезис и история неокономики</vt:lpstr>
      <vt:lpstr>О естественнонаучных теориях</vt:lpstr>
      <vt:lpstr>Меркантилисты, аксиоматика и диалектика - 1</vt:lpstr>
      <vt:lpstr>Меркантилисты, аксиоматика и диалектика - 2</vt:lpstr>
      <vt:lpstr>Общественные науки</vt:lpstr>
      <vt:lpstr>Нарратив: инструмент американской школы исторического нарратива</vt:lpstr>
      <vt:lpstr>Подходы в неокономике</vt:lpstr>
      <vt:lpstr>Раздел №1: итоги</vt:lpstr>
      <vt:lpstr>Кто все эти люди?</vt:lpstr>
      <vt:lpstr>Список научных направлений  в экономике</vt:lpstr>
      <vt:lpstr>Научные школы в экономике</vt:lpstr>
      <vt:lpstr>Классическая политэкономия</vt:lpstr>
      <vt:lpstr>Неоклассика (ортодоксия, мейнстрим)</vt:lpstr>
      <vt:lpstr>Марксизм</vt:lpstr>
      <vt:lpstr>Девелопментаризм (экономика развития)</vt:lpstr>
      <vt:lpstr>Австрийская школа</vt:lpstr>
      <vt:lpstr>(Нео)шумпетерианская школа</vt:lpstr>
      <vt:lpstr>Кейнсианство</vt:lpstr>
      <vt:lpstr>Институционализм и неоинституционализм</vt:lpstr>
      <vt:lpstr>Бихевиоризм</vt:lpstr>
      <vt:lpstr>Эволюционизм</vt:lpstr>
      <vt:lpstr>Монетаризм (часть ортодоксии)</vt:lpstr>
      <vt:lpstr>Modern Monetary Theory</vt:lpstr>
      <vt:lpstr>Различения</vt:lpstr>
      <vt:lpstr>Раздел №2: итоги</vt:lpstr>
      <vt:lpstr>Пространство в экономике: истоки</vt:lpstr>
      <vt:lpstr>Пространство в экономике: классики</vt:lpstr>
      <vt:lpstr>Пространство в экономике: забвение</vt:lpstr>
      <vt:lpstr>Пространство в экономике: возвращение</vt:lpstr>
      <vt:lpstr>Пространство в экономике: возвращение</vt:lpstr>
      <vt:lpstr>Теорема Старрета</vt:lpstr>
      <vt:lpstr>Теорема Старрета</vt:lpstr>
      <vt:lpstr>Раздел №3: итоги</vt:lpstr>
      <vt:lpstr>А. Гершенкрон: «Преимущество отсталости»</vt:lpstr>
      <vt:lpstr>«Круговая причинность» и «возрастающая отдача»</vt:lpstr>
      <vt:lpstr>«Великая дивергенция» и все-все-все</vt:lpstr>
      <vt:lpstr>«Великая дивергенция» и все-все-все</vt:lpstr>
      <vt:lpstr>Взаимодействие развитых  и развивающихся стран</vt:lpstr>
      <vt:lpstr>Страны развитые и развивающиеся: предел роста</vt:lpstr>
      <vt:lpstr>Раздел №4: итоги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Неокономика ПК</dc:creator>
  <cp:lastModifiedBy>Haldar</cp:lastModifiedBy>
  <cp:revision>75</cp:revision>
  <dcterms:created xsi:type="dcterms:W3CDTF">2017-12-28T16:04:44Z</dcterms:created>
  <dcterms:modified xsi:type="dcterms:W3CDTF">2023-10-02T14:32:46Z</dcterms:modified>
</cp:coreProperties>
</file>