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4"/>
  </p:notesMasterIdLst>
  <p:sldIdLst>
    <p:sldId id="256" r:id="rId2"/>
    <p:sldId id="270" r:id="rId3"/>
    <p:sldId id="280" r:id="rId4"/>
    <p:sldId id="292" r:id="rId5"/>
    <p:sldId id="299" r:id="rId6"/>
    <p:sldId id="301" r:id="rId7"/>
    <p:sldId id="300" r:id="rId8"/>
    <p:sldId id="302" r:id="rId9"/>
    <p:sldId id="303" r:id="rId10"/>
    <p:sldId id="304" r:id="rId11"/>
    <p:sldId id="275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8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8" autoAdjust="0"/>
  </p:normalViewPr>
  <p:slideViewPr>
    <p:cSldViewPr>
      <p:cViewPr>
        <p:scale>
          <a:sx n="100" d="100"/>
          <a:sy n="100" d="100"/>
        </p:scale>
        <p:origin x="-2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9903A-4E79-4219-A03B-A013880CC8E9}" type="datetimeFigureOut">
              <a:rPr lang="ru-RU" smtClean="0"/>
              <a:pPr/>
              <a:t>13.06.2023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D3DD6-FAB6-471E-B4B3-6E0CC766E1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1D9FD0E-1DE8-4B9C-8817-D8E882E8070A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435C-6271-497D-A4E8-377C4D8EC4A0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CF78-B2ED-41AC-87DA-0C4F770D8FE0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4051-129B-49C1-865D-B529CC09E5EA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6BEE5DA-66CE-4D1A-BF70-D43886AB4F25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EEF5-4C06-4FAE-886C-FD570C7C471C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0AFBE-D141-489E-98DD-956E2305DFCA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C08E-5FC3-4A1E-9ED8-66D8852CF52B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586C-32B4-4DE0-BA0B-2D535CD89117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C228-33D2-4264-87CF-F5774753CE3F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998C-A8C5-4D17-9AB7-AB40E6726703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FF25E9-DE8D-4D83-B8AE-01DCF473EF9B}" type="datetime1">
              <a:rPr lang="ru-RU" smtClean="0"/>
              <a:pPr/>
              <a:t>13.06.2023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neoconomica.ru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652FEC-5D86-4672-BBF2-BBE49AC5FA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финансового сектора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13 </a:t>
            </a:r>
            <a:r>
              <a:rPr lang="ru-RU" dirty="0" smtClean="0"/>
              <a:t>июня 2023 года, г.Москва</a:t>
            </a:r>
            <a:endParaRPr lang="ru-RU" dirty="0"/>
          </a:p>
        </p:txBody>
      </p:sp>
      <p:pic>
        <p:nvPicPr>
          <p:cNvPr id="5" name="Рисунок 4" descr="horizontal-ta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908720"/>
            <a:ext cx="6072162" cy="1753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Богатый и бедный ВК: взаимодействие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6" y="3429000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Торговый баланс</a:t>
            </a:r>
            <a:endParaRPr lang="ru-RU" sz="1600" b="1" dirty="0" smtClean="0"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56007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5536" y="1409750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Структура цен (1 доллар = 40 тугриков):</a:t>
            </a:r>
            <a:endParaRPr lang="ru-RU" sz="1600" b="1" dirty="0" smtClean="0">
              <a:latin typeface="+mj-lt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772816"/>
            <a:ext cx="55435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Лекция </a:t>
            </a:r>
            <a:r>
              <a:rPr lang="ru-RU" dirty="0" smtClean="0"/>
              <a:t>№5: </a:t>
            </a:r>
            <a:r>
              <a:rPr lang="ru-RU" dirty="0" smtClean="0"/>
              <a:t>итоги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19675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i="1" dirty="0" smtClean="0">
                <a:latin typeface="+mj-lt"/>
              </a:rPr>
              <a:t> Разобраны варианты денежного взаимодействия контуров с их постепенной деградацией</a:t>
            </a:r>
            <a:endParaRPr lang="ru-RU" sz="1600" i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i="1" dirty="0" smtClean="0">
                <a:latin typeface="+mj-lt"/>
              </a:rPr>
              <a:t> </a:t>
            </a:r>
            <a:r>
              <a:rPr lang="ru-RU" sz="1600" i="1" dirty="0" smtClean="0">
                <a:latin typeface="+mj-lt"/>
              </a:rPr>
              <a:t>Дан генезис финансового сектора и источники его прибыли</a:t>
            </a:r>
            <a:endParaRPr lang="ru-RU" sz="1600" i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orizontal-nota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32656"/>
            <a:ext cx="4343971" cy="12542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5616" y="1614765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5013176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neoconomica.org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16800"/>
            <a:ext cx="1942768" cy="19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86748" y="3016800"/>
            <a:ext cx="19177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6588224" y="5013176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t.me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neoconomica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ownloads\qr_youtub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3016800"/>
            <a:ext cx="1956737" cy="19692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699792" y="5013176"/>
            <a:ext cx="3766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www.youtube.com/neoconomica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355160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Курс «Введение в </a:t>
            </a:r>
            <a:r>
              <a:rPr lang="ru-RU" dirty="0" err="1" smtClean="0"/>
              <a:t>неокономику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218238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Генезис и аксиоматика </a:t>
            </a:r>
            <a:r>
              <a:rPr lang="ru-RU" sz="1600" dirty="0" err="1" smtClean="0">
                <a:latin typeface="+mj-lt"/>
              </a:rPr>
              <a:t>неокономики</a:t>
            </a:r>
            <a:endParaRPr lang="ru-RU" sz="1600" dirty="0" smtClean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err="1" smtClean="0">
                <a:latin typeface="+mj-lt"/>
              </a:rPr>
              <a:t>Неокономика</a:t>
            </a: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и все-все-все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Деньги, разделение труда и воспроизводственный контур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+mj-lt"/>
              </a:rPr>
              <a:t>Воспроизводственный контур, взаимодействие </a:t>
            </a:r>
            <a:r>
              <a:rPr lang="ru-RU" sz="1600" dirty="0" smtClean="0">
                <a:latin typeface="+mj-lt"/>
              </a:rPr>
              <a:t>контуров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b="1" dirty="0" smtClean="0">
                <a:latin typeface="+mj-lt"/>
              </a:rPr>
              <a:t>Формирование финансового сектора</a:t>
            </a:r>
            <a:endParaRPr lang="ru-RU" sz="16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Различения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39552" y="1268760"/>
          <a:ext cx="828092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Замкнутость (полное равновесие)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Открытость (частичное равновесие)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Все остальные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Девелопментаристы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9552" y="2204864"/>
          <a:ext cx="828092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Статические модели </a:t>
                      </a:r>
                      <a:b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(сравнительная статика)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Динамические модели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Неоклассика,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(диссиденты неоклассики –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Ромер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Кругман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Стиглиц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Австрийская школа, исторические школы,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институционализм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марксизм,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посткейнсианство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эволюционисты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Шумпетер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Веблен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Нельсон и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Уинтер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9552" y="3645024"/>
          <a:ext cx="828092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Риск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Неопределенность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Неоклассика,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Посткейнсианство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австрийская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школа,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39552" y="4509120"/>
          <a:ext cx="828092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Нейтральность денег в экономике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Активная</a:t>
                      </a:r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роль денег в экономике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Неоклассика (+ монетаризм),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 и австрийская школа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Посткейнсианство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неокономика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MMT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9552" y="5373216"/>
          <a:ext cx="828092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0"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Supply side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Demand side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Неоклассика,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марксизм, исторические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школы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Посткейнсианство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неокейнсианство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неокономика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Воспроизводственный контур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1196752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+mj-lt"/>
              </a:rPr>
              <a:t>Определение:</a:t>
            </a:r>
          </a:p>
          <a:p>
            <a:pPr algn="just">
              <a:buFont typeface="Arial" pitchFamily="34" charset="0"/>
              <a:buChar char="•"/>
            </a:pPr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«Воспроизводственный контур — это замкнутая экономическая система, сбалансированная по производству и потреблению, и характеризующаяся полным использованием имеющихся ресурсов»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Теоретический воспроизводственный контур</a:t>
            </a:r>
            <a:r>
              <a:rPr lang="ru-RU" sz="1600" i="1" dirty="0" smtClean="0">
                <a:latin typeface="+mj-lt"/>
              </a:rPr>
              <a:t> </a:t>
            </a:r>
            <a:r>
              <a:rPr lang="ru-RU" sz="1600" dirty="0" smtClean="0">
                <a:latin typeface="+mj-lt"/>
              </a:rPr>
              <a:t>может быть выстроен:</a:t>
            </a:r>
          </a:p>
          <a:p>
            <a:pPr algn="just"/>
            <a:r>
              <a:rPr lang="ru-RU" sz="1600" dirty="0" smtClean="0">
                <a:latin typeface="+mj-lt"/>
              </a:rPr>
              <a:t>- относительно какого-либо товара;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+mj-lt"/>
              </a:rPr>
              <a:t> относительно фирмы (редко).</a:t>
            </a:r>
          </a:p>
          <a:p>
            <a:pPr algn="just"/>
            <a:endParaRPr lang="ru-RU" sz="1600" dirty="0" smtClean="0">
              <a:latin typeface="+mj-lt"/>
            </a:endParaRPr>
          </a:p>
          <a:p>
            <a:pPr algn="just"/>
            <a:r>
              <a:rPr lang="ru-RU" sz="1600" dirty="0" smtClean="0">
                <a:latin typeface="+mj-lt"/>
              </a:rPr>
              <a:t>В этом случае нас интересует:</a:t>
            </a:r>
          </a:p>
          <a:p>
            <a:pPr algn="just"/>
            <a:r>
              <a:rPr lang="ru-RU" sz="1600" dirty="0" smtClean="0">
                <a:latin typeface="+mj-lt"/>
              </a:rPr>
              <a:t>- численность людей в этом воспроизводственном контуре, которая, в случае товара, делает возможным его производство и потребление, или, в случае фирмы, делает возможным ее функционирование;</a:t>
            </a:r>
          </a:p>
          <a:p>
            <a:pPr algn="just"/>
            <a:r>
              <a:rPr lang="ru-RU" sz="1600" dirty="0" smtClean="0">
                <a:latin typeface="+mj-lt"/>
              </a:rPr>
              <a:t>- продуктивность воспроизводственного контура.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Богатый и бедный ВК: взаимодействие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4421"/>
            <a:ext cx="4968552" cy="303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535488" y="2579420"/>
            <a:ext cx="4608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+mj-lt"/>
              </a:rPr>
              <a:t>Продуктивность (</a:t>
            </a:r>
            <a:r>
              <a:rPr lang="en-US" sz="1600" b="1" dirty="0" smtClean="0">
                <a:latin typeface="+mj-lt"/>
              </a:rPr>
              <a:t>D)</a:t>
            </a:r>
            <a:r>
              <a:rPr lang="ru-RU" sz="1600" dirty="0" smtClean="0">
                <a:latin typeface="+mj-lt"/>
              </a:rPr>
              <a:t> — это безразмерная величина, показывающая нам относительную эффективность использования одного часа рабочего времени с точки зрения возможности достижения определенного уровня потребления.</a:t>
            </a:r>
            <a:endParaRPr lang="ru-R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4077072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В каждом из них мы можем рассчитать внутренние пропорции обмена, внутренние цены. Цены будут различаться: что-то больше, что-то меньше</a:t>
            </a:r>
            <a:r>
              <a:rPr lang="ru-RU" sz="1600" dirty="0" smtClean="0">
                <a:latin typeface="+mj-lt"/>
              </a:rPr>
              <a:t>. Это </a:t>
            </a:r>
            <a:r>
              <a:rPr lang="ru-RU" sz="1600" dirty="0" smtClean="0">
                <a:latin typeface="+mj-lt"/>
              </a:rPr>
              <a:t>не есть основания для торговли: нарушается целостность ВК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По итогам взаимодействия должен сформироваться контур, более продуктивный, нежели наиболее продуктивный из участвующих во взаимодействии; </a:t>
            </a:r>
            <a:r>
              <a:rPr lang="ru-RU" sz="1600" b="1" dirty="0" smtClean="0">
                <a:latin typeface="+mj-lt"/>
              </a:rPr>
              <a:t>ВК есть </a:t>
            </a:r>
            <a:r>
              <a:rPr lang="ru-RU" sz="1600" b="1" dirty="0" err="1" smtClean="0">
                <a:latin typeface="+mj-lt"/>
              </a:rPr>
              <a:t>сущностно</a:t>
            </a:r>
            <a:r>
              <a:rPr lang="ru-RU" sz="1600" b="1" dirty="0" smtClean="0">
                <a:latin typeface="+mj-lt"/>
              </a:rPr>
              <a:t> не рынок, но распределение!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«Цена» на один и тот же «базовый» товар может быть разной!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ВК могут </a:t>
            </a:r>
            <a:r>
              <a:rPr lang="ru-RU" sz="1600" dirty="0" smtClean="0">
                <a:latin typeface="+mj-lt"/>
              </a:rPr>
              <a:t>взаимодействовать </a:t>
            </a:r>
            <a:r>
              <a:rPr lang="ru-RU" sz="1600" dirty="0" err="1" smtClean="0">
                <a:latin typeface="+mj-lt"/>
              </a:rPr>
              <a:t>рычночно</a:t>
            </a:r>
            <a:r>
              <a:rPr lang="ru-RU" sz="1600" dirty="0" smtClean="0">
                <a:latin typeface="+mj-lt"/>
              </a:rPr>
              <a:t>, </a:t>
            </a:r>
            <a:r>
              <a:rPr lang="ru-RU" sz="1600" dirty="0" smtClean="0">
                <a:latin typeface="+mj-lt"/>
              </a:rPr>
              <a:t>если вводятся деньги как </a:t>
            </a:r>
            <a:r>
              <a:rPr lang="ru-RU" sz="1600" dirty="0" err="1" smtClean="0">
                <a:latin typeface="+mj-lt"/>
              </a:rPr>
              <a:t>экстерналия</a:t>
            </a:r>
            <a:r>
              <a:rPr lang="ru-RU" sz="1600" dirty="0" smtClean="0">
                <a:latin typeface="+mj-lt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Без денег: реципрокный обмен или какой-то «бартер».</a:t>
            </a:r>
            <a:endParaRPr lang="ru-RU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Богатый и бедный ВК: взаимодействие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40768"/>
            <a:ext cx="4691143" cy="434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076056" y="1340768"/>
            <a:ext cx="35283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Приходит мужик с ружьем и купец с деньгами;</a:t>
            </a: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Они собирают дань натурой – и покупают товары за монеты;</a:t>
            </a: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ВК начинают пользоваться «складом» и рынками у них;</a:t>
            </a:r>
            <a:endParaRPr lang="ru-RU" sz="1600" b="1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</a:t>
            </a:r>
            <a:r>
              <a:rPr lang="ru-RU" sz="1600" b="1" dirty="0" smtClean="0">
                <a:latin typeface="+mj-lt"/>
              </a:rPr>
              <a:t>ВК начинают глубоко специализироваться. </a:t>
            </a:r>
            <a:endParaRPr lang="ru-RU" sz="1600" b="1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ВК </a:t>
            </a:r>
            <a:r>
              <a:rPr lang="ru-RU" sz="1600" dirty="0" smtClean="0">
                <a:latin typeface="+mj-lt"/>
              </a:rPr>
              <a:t>начинают </a:t>
            </a:r>
            <a:r>
              <a:rPr lang="ru-RU" sz="1600" dirty="0" err="1" smtClean="0">
                <a:latin typeface="+mj-lt"/>
              </a:rPr>
              <a:t>монетизировать</a:t>
            </a:r>
            <a:r>
              <a:rPr lang="ru-RU" sz="1600" dirty="0" smtClean="0">
                <a:latin typeface="+mj-lt"/>
              </a:rPr>
              <a:t> свои запасы: не в </a:t>
            </a:r>
            <a:r>
              <a:rPr lang="ru-RU" sz="1600" dirty="0" smtClean="0">
                <a:latin typeface="+mj-lt"/>
              </a:rPr>
              <a:t>продукции, но в деньгах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b="1" dirty="0" smtClean="0">
                <a:latin typeface="+mj-lt"/>
              </a:rPr>
              <a:t> </a:t>
            </a:r>
            <a:r>
              <a:rPr lang="ru-RU" sz="1600" b="1" dirty="0" smtClean="0">
                <a:latin typeface="+mj-lt"/>
              </a:rPr>
              <a:t>ВК разрушается</a:t>
            </a:r>
          </a:p>
          <a:p>
            <a:pPr algn="just">
              <a:buFont typeface="Arial" pitchFamily="34" charset="0"/>
              <a:buChar char="•"/>
            </a:pPr>
            <a:endParaRPr lang="ru-RU" sz="1600" b="1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endParaRPr lang="ru-RU" sz="1600" b="1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Два варианта подсчета богатства ВК: в общих ценах и в локальных</a:t>
            </a:r>
            <a:endParaRPr lang="ru-RU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Богатый и бедный ВК: взаимодействие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3383121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Предположим, деньги есть. </a:t>
            </a: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Для торговли между ними необходимо: дифференциация доходов внутри бедного контура и снижение стоимости труда, доведение его до эквивалента по базовому товару.</a:t>
            </a:r>
            <a:endParaRPr lang="ru-RU" sz="16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Торговая деятельность: экономия времени</a:t>
            </a:r>
            <a:endParaRPr lang="ru-RU" sz="1600" b="1" dirty="0" smtClean="0"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403648" y="134076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Богатый</a:t>
                      </a:r>
                      <a:r>
                        <a:rPr lang="ru-RU" baseline="0" dirty="0" smtClean="0"/>
                        <a:t> контур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Бедный контур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Рыба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ч/</a:t>
                      </a:r>
                      <a:r>
                        <a:rPr lang="ru-RU" dirty="0" err="1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ч/</a:t>
                      </a:r>
                      <a:r>
                        <a:rPr lang="ru-RU" dirty="0" err="1" smtClean="0"/>
                        <a:t>ч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Одежда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ч/</a:t>
                      </a:r>
                      <a:r>
                        <a:rPr lang="ru-RU" dirty="0" err="1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ч/</a:t>
                      </a:r>
                      <a:r>
                        <a:rPr lang="ru-RU" dirty="0" err="1" smtClean="0"/>
                        <a:t>ч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Утварь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ч/</a:t>
                      </a:r>
                      <a:r>
                        <a:rPr lang="ru-RU" dirty="0" err="1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ч/</a:t>
                      </a:r>
                      <a:r>
                        <a:rPr lang="ru-RU" dirty="0" err="1" smtClean="0"/>
                        <a:t>ч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Доспехи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ч/</a:t>
                      </a:r>
                      <a:r>
                        <a:rPr lang="ru-RU" dirty="0" err="1" smtClean="0"/>
                        <a:t>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Богатый и бедный ВК: взаимодействие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01008"/>
            <a:ext cx="55911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728217"/>
            <a:ext cx="54959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467544" y="1412776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До и после начала взаимодействия: бедный ВК (развивающаяся страна)</a:t>
            </a:r>
            <a:endParaRPr lang="ru-RU" sz="16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2400"/>
            <a:ext cx="748883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Богатый и бедный ВК: взаимодействие</a:t>
            </a:r>
            <a:endParaRPr lang="ru-RU" dirty="0"/>
          </a:p>
        </p:txBody>
      </p:sp>
      <p:pic>
        <p:nvPicPr>
          <p:cNvPr id="4" name="Содержимое 3" descr="vertical-350x3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64096" cy="864096"/>
          </a:xfr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600400" cy="476672"/>
          </a:xfrm>
        </p:spPr>
        <p:txBody>
          <a:bodyPr/>
          <a:lstStyle/>
          <a:p>
            <a:r>
              <a:rPr lang="en-US" sz="1800" dirty="0" smtClean="0">
                <a:solidFill>
                  <a:srgbClr val="1D3885"/>
                </a:solidFill>
              </a:rPr>
              <a:t>neoconomica.org</a:t>
            </a:r>
            <a:endParaRPr lang="ru-RU" sz="1800" dirty="0">
              <a:solidFill>
                <a:srgbClr val="1D3885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7544" y="1412776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После начала взаимодействия: богатый ВК (развитая страна), ч/</a:t>
            </a:r>
            <a:r>
              <a:rPr lang="ru-RU" sz="1600" dirty="0" err="1" smtClean="0">
                <a:latin typeface="+mj-lt"/>
              </a:rPr>
              <a:t>ч</a:t>
            </a:r>
            <a:endParaRPr lang="ru-RU" sz="1600" b="1" dirty="0" smtClean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644" y="1700808"/>
            <a:ext cx="55245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95536" y="3717032"/>
            <a:ext cx="7848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+mj-lt"/>
              </a:rPr>
              <a:t>Структура цен (1 доллар = 40 тугриков):</a:t>
            </a:r>
            <a:endParaRPr lang="ru-RU" sz="1600" b="1" dirty="0" smtClean="0">
              <a:latin typeface="+mj-lt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80098"/>
            <a:ext cx="55435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7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2549AD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14190</TotalTime>
  <Words>548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Начальная</vt:lpstr>
      <vt:lpstr>Формирование финансового сектора</vt:lpstr>
      <vt:lpstr>Курс «Введение в неокономику»</vt:lpstr>
      <vt:lpstr>Различения</vt:lpstr>
      <vt:lpstr>Воспроизводственный контур</vt:lpstr>
      <vt:lpstr>Богатый и бедный ВК: взаимодействие</vt:lpstr>
      <vt:lpstr>Богатый и бедный ВК: взаимодействие</vt:lpstr>
      <vt:lpstr>Богатый и бедный ВК: взаимодействие</vt:lpstr>
      <vt:lpstr>Богатый и бедный ВК: взаимодействие</vt:lpstr>
      <vt:lpstr>Богатый и бедный ВК: взаимодействие</vt:lpstr>
      <vt:lpstr>Богатый и бедный ВК: взаимодействие</vt:lpstr>
      <vt:lpstr>Лекция №5: итоги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Неокономика ПК</dc:creator>
  <cp:lastModifiedBy>Haldar</cp:lastModifiedBy>
  <cp:revision>162</cp:revision>
  <dcterms:created xsi:type="dcterms:W3CDTF">2017-12-28T16:04:44Z</dcterms:created>
  <dcterms:modified xsi:type="dcterms:W3CDTF">2023-06-18T19:23:10Z</dcterms:modified>
</cp:coreProperties>
</file>