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08" r:id="rId1"/>
  </p:sldMasterIdLst>
  <p:notesMasterIdLst>
    <p:notesMasterId r:id="rId14"/>
  </p:notesMasterIdLst>
  <p:sldIdLst>
    <p:sldId id="256" r:id="rId2"/>
    <p:sldId id="260" r:id="rId3"/>
    <p:sldId id="261" r:id="rId4"/>
    <p:sldId id="262" r:id="rId5"/>
    <p:sldId id="263" r:id="rId6"/>
    <p:sldId id="265" r:id="rId7"/>
    <p:sldId id="264" r:id="rId8"/>
    <p:sldId id="267" r:id="rId9"/>
    <p:sldId id="266" r:id="rId10"/>
    <p:sldId id="268" r:id="rId11"/>
    <p:sldId id="269" r:id="rId12"/>
    <p:sldId id="258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D3885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38" autoAdjust="0"/>
  </p:normalViewPr>
  <p:slideViewPr>
    <p:cSldViewPr>
      <p:cViewPr>
        <p:scale>
          <a:sx n="100" d="100"/>
          <a:sy n="100" d="100"/>
        </p:scale>
        <p:origin x="-21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D9903A-4E79-4219-A03B-A013880CC8E9}" type="datetimeFigureOut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4D3DD6-FAB6-471E-B4B3-6E0CC766E1A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A1D9FD0E-1DE8-4B9C-8817-D8E882E8070A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Прямоугольник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Прямоугольник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1E435C-6271-497D-A4E8-377C4D8EC4A0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84CF78-B2ED-41AC-87DA-0C4F770D8FE0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Равнобедренный треугольник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64051-129B-49C1-865D-B529CC09E5EA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C6BEE5DA-66CE-4D1A-BF70-D43886AB4F25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8EEF5-4C06-4FAE-886C-FD570C7C471C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E0AFBE-D141-489E-98DD-956E2305DFCA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C08E-5FC3-4A1E-9ED8-66D8852CF52B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5D586C-32B4-4DE0-BA0B-2D535CD89117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Равнобедренный треугольник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69C228-33D2-4264-87CF-F5774753CE3F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E998C-A8C5-4D17-9AB7-AB40E6726703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Равнобедренный треугольник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14FF25E9-DE8D-4D83-B8AE-01DCF473EF9B}" type="datetime1">
              <a:rPr lang="ru-RU" smtClean="0"/>
              <a:pPr/>
              <a:t>21.03.2023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neoconomica.ru</a:t>
            </a: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E652FEC-5D86-4672-BBF2-BBE49AC5FAE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Прямая соединительная линия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Прямая соединительная линия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Равнобедренный треугольник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hf sldNum="0" hdr="0" dt="0"/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Генезис и аксиоматика </a:t>
            </a:r>
            <a:br>
              <a:rPr lang="ru-RU" dirty="0" smtClean="0"/>
            </a:br>
            <a:r>
              <a:rPr lang="ru-RU" dirty="0" err="1" smtClean="0"/>
              <a:t>неокономики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ru-RU" dirty="0" smtClean="0"/>
              <a:t>5 марта 2023 года, г.Москва</a:t>
            </a:r>
            <a:endParaRPr lang="ru-RU" dirty="0"/>
          </a:p>
        </p:txBody>
      </p:sp>
      <p:pic>
        <p:nvPicPr>
          <p:cNvPr id="5" name="Рисунок 4" descr="horizontal-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75656" y="908720"/>
            <a:ext cx="6072162" cy="175327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Подходы в </a:t>
            </a:r>
            <a:r>
              <a:rPr lang="ru-RU" dirty="0" err="1" smtClean="0"/>
              <a:t>неокономике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1196752"/>
            <a:ext cx="799288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1. Проблемный подход. </a:t>
            </a:r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идет от объекта. От «как устроено </a:t>
            </a:r>
            <a:r>
              <a:rPr lang="en-US" sz="1600" dirty="0" smtClean="0">
                <a:latin typeface="+mj-lt"/>
              </a:rPr>
              <a:t>[</a:t>
            </a:r>
            <a:r>
              <a:rPr lang="ru-RU" sz="1600" dirty="0" smtClean="0">
                <a:latin typeface="+mj-lt"/>
              </a:rPr>
              <a:t>нечто</a:t>
            </a:r>
            <a:r>
              <a:rPr lang="en-US" sz="1600" dirty="0" smtClean="0">
                <a:latin typeface="+mj-lt"/>
              </a:rPr>
              <a:t>]</a:t>
            </a:r>
            <a:r>
              <a:rPr lang="ru-RU" sz="1600" dirty="0" smtClean="0">
                <a:latin typeface="+mj-lt"/>
              </a:rPr>
              <a:t>».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marL="342900" indent="-342900" algn="just"/>
            <a:r>
              <a:rPr lang="ru-RU" sz="1600" dirty="0" smtClean="0">
                <a:latin typeface="+mj-lt"/>
              </a:rPr>
              <a:t>2. </a:t>
            </a:r>
            <a:r>
              <a:rPr lang="ru-RU" sz="1600" dirty="0" err="1" smtClean="0">
                <a:latin typeface="+mj-lt"/>
              </a:rPr>
              <a:t>Нарративный</a:t>
            </a:r>
            <a:r>
              <a:rPr lang="ru-RU" sz="1600" dirty="0" smtClean="0">
                <a:latin typeface="+mj-lt"/>
              </a:rPr>
              <a:t> подход. </a:t>
            </a:r>
            <a:r>
              <a:rPr lang="ru-RU" sz="1600" dirty="0" err="1" smtClean="0">
                <a:latin typeface="+mj-lt"/>
              </a:rPr>
              <a:t>Нарративы</a:t>
            </a:r>
            <a:r>
              <a:rPr lang="ru-RU" sz="1600" dirty="0" smtClean="0">
                <a:latin typeface="+mj-lt"/>
              </a:rPr>
              <a:t> в </a:t>
            </a:r>
            <a:r>
              <a:rPr lang="ru-RU" sz="1600" dirty="0" err="1" smtClean="0">
                <a:latin typeface="+mj-lt"/>
              </a:rPr>
              <a:t>неокономике</a:t>
            </a:r>
            <a:r>
              <a:rPr lang="ru-RU" sz="1600" dirty="0" smtClean="0">
                <a:latin typeface="+mj-lt"/>
              </a:rPr>
              <a:t> сцепляются между собой.</a:t>
            </a:r>
          </a:p>
          <a:p>
            <a:pPr marL="342900" indent="-342900" algn="just">
              <a:buAutoNum type="arabicPeriod" startAt="2"/>
            </a:pPr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3. Событийный подход. Всё происходящее вокруг есть поток связанных между собой уникальных событий.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Лекция №1: итоги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err="1" smtClean="0">
                <a:latin typeface="+mj-lt"/>
              </a:rPr>
              <a:t>Неокономика</a:t>
            </a:r>
            <a:r>
              <a:rPr lang="ru-RU" sz="1600" dirty="0" smtClean="0">
                <a:latin typeface="+mj-lt"/>
              </a:rPr>
              <a:t> есть наука об обществе.</a:t>
            </a: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В </a:t>
            </a:r>
            <a:r>
              <a:rPr lang="ru-RU" sz="1600" dirty="0" err="1" smtClean="0">
                <a:latin typeface="+mj-lt"/>
              </a:rPr>
              <a:t>неокономике</a:t>
            </a:r>
            <a:r>
              <a:rPr lang="ru-RU" sz="1600" dirty="0" smtClean="0">
                <a:latin typeface="+mj-lt"/>
              </a:rPr>
              <a:t> не рассматриваются отдельно микро-, мезо- и макроэкономика. Не стоит особняком управление. Постоянно присутствует история и реконструкция предыдущего шага развития. </a:t>
            </a:r>
          </a:p>
          <a:p>
            <a:endParaRPr lang="ru-RU" sz="1600" dirty="0" smtClean="0">
              <a:latin typeface="+mj-lt"/>
            </a:endParaRPr>
          </a:p>
          <a:p>
            <a:r>
              <a:rPr lang="ru-RU" sz="1600" dirty="0" smtClean="0">
                <a:latin typeface="+mj-lt"/>
              </a:rPr>
              <a:t>Формулируя проблему в настоящем и описывая нарратив его формирования, задачи сами формируют набор дисциплин, которые нам будут нужны для изучения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orizontal-notag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483768" y="620688"/>
            <a:ext cx="4343971" cy="12542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15616" y="1902797"/>
            <a:ext cx="691276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Спасибо 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за внимание</a:t>
            </a:r>
            <a:r>
              <a:rPr lang="ru-RU" sz="28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!</a:t>
            </a:r>
            <a:endParaRPr lang="ru-RU" sz="2400" dirty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46003" y="5013176"/>
            <a:ext cx="360066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http://neoconomica.org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47664" y="3068960"/>
            <a:ext cx="1866900" cy="189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80112" y="3016800"/>
            <a:ext cx="1917700" cy="196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Rectangle 14"/>
          <p:cNvSpPr/>
          <p:nvPr/>
        </p:nvSpPr>
        <p:spPr>
          <a:xfrm>
            <a:off x="4644008" y="5013176"/>
            <a:ext cx="382348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http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Arial" pitchFamily="34" charset="0"/>
                <a:cs typeface="Arial" pitchFamily="34" charset="0"/>
              </a:rPr>
              <a:t>://t.me/neoconomica</a:t>
            </a:r>
            <a:endParaRPr lang="ru-RU" sz="2400" b="1" dirty="0" smtClean="0">
              <a:solidFill>
                <a:schemeClr val="accent1">
                  <a:lumMod val="7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Позиция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2714612" y="1196752"/>
            <a:ext cx="6000792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Arial" pitchFamily="34" charset="0"/>
                <a:cs typeface="Arial" pitchFamily="34" charset="0"/>
              </a:rPr>
              <a:t>Александр Виноградов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Ведущий аналитик в НИЦ им. О. Григорьева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Неокономика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Организатор проектной работы МШУ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Сколково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Постоянный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колумнист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деловой газеты «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Бизнес-онлайн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» (г. Казань).</a:t>
            </a:r>
          </a:p>
          <a:p>
            <a:r>
              <a:rPr lang="ru-RU" sz="1600" dirty="0" smtClean="0">
                <a:latin typeface="Arial" pitchFamily="34" charset="0"/>
                <a:cs typeface="Arial" pitchFamily="34" charset="0"/>
              </a:rPr>
              <a:t>Главный инженер проекта в Институте Генплана Москвы.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8" descr="me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0034" y="1285860"/>
            <a:ext cx="2023872" cy="3048000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2771800" y="3190324"/>
            <a:ext cx="600079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err="1" smtClean="0">
                <a:latin typeface="Arial" pitchFamily="34" charset="0"/>
                <a:cs typeface="Arial" pitchFamily="34" charset="0"/>
              </a:rPr>
              <a:t>Неокономика</a:t>
            </a:r>
            <a:r>
              <a:rPr lang="ru-RU" sz="1600" b="1" dirty="0" smtClean="0">
                <a:latin typeface="Arial" pitchFamily="34" charset="0"/>
                <a:cs typeface="Arial" pitchFamily="34" charset="0"/>
              </a:rPr>
              <a:t> 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1600" dirty="0" smtClean="0">
                <a:latin typeface="Arial" pitchFamily="34" charset="0"/>
                <a:cs typeface="Arial" pitchFamily="34" charset="0"/>
              </a:rPr>
            </a:br>
            <a:r>
              <a:rPr lang="en-US" sz="1600" b="1" dirty="0" err="1" smtClean="0">
                <a:latin typeface="Arial" pitchFamily="34" charset="0"/>
                <a:cs typeface="Arial" pitchFamily="34" charset="0"/>
              </a:rPr>
              <a:t>Lite</a:t>
            </a:r>
            <a:r>
              <a:rPr lang="en-US" sz="1600" b="1" dirty="0" smtClean="0">
                <a:latin typeface="Arial" pitchFamily="34" charset="0"/>
                <a:cs typeface="Arial" pitchFamily="34" charset="0"/>
              </a:rPr>
              <a:t>: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en-US" sz="1600" dirty="0" smtClean="0">
                <a:latin typeface="Arial" pitchFamily="34" charset="0"/>
                <a:cs typeface="Arial" pitchFamily="34" charset="0"/>
              </a:rPr>
            </a:br>
            <a:r>
              <a:rPr lang="ru-RU" sz="1600" dirty="0" smtClean="0">
                <a:latin typeface="Arial" pitchFamily="34" charset="0"/>
                <a:cs typeface="Arial" pitchFamily="34" charset="0"/>
              </a:rPr>
              <a:t>Экономическая (и не только) теория, разрабатывавшаяся российским экономистом Олегом Григорьевым и его учениками, базируется на синтезе классической политэкономии и австрийской экономической школы. Фокусируется на вопросах экономического развития территорий, ключевое понятие – «система разделения труда».</a:t>
            </a:r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endParaRPr lang="en-US" sz="1600" dirty="0" smtClean="0">
              <a:latin typeface="Arial" pitchFamily="34" charset="0"/>
              <a:cs typeface="Arial" pitchFamily="34" charset="0"/>
            </a:endParaRPr>
          </a:p>
          <a:p>
            <a:r>
              <a:rPr lang="en-US" sz="1600" b="1" dirty="0" smtClean="0">
                <a:latin typeface="Arial" pitchFamily="34" charset="0"/>
                <a:cs typeface="Arial" pitchFamily="34" charset="0"/>
              </a:rPr>
              <a:t>Long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: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смотри ниже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Об Олеге Григорьеве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pic>
        <p:nvPicPr>
          <p:cNvPr id="15" name="Picture 14" descr="og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11560" y="1196753"/>
            <a:ext cx="2304256" cy="2013498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>
          <a:xfrm>
            <a:off x="2825552" y="1196752"/>
            <a:ext cx="6318448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+mj-lt"/>
              </a:rPr>
              <a:t>Российский экономист, аналитик; государственный советник первого класса, руководитель «Научно-исследовательского центра Олега Григорьева „</a:t>
            </a:r>
            <a:r>
              <a:rPr lang="ru-RU" sz="1400" dirty="0" err="1" smtClean="0">
                <a:latin typeface="+mj-lt"/>
              </a:rPr>
              <a:t>Неокономика</a:t>
            </a:r>
            <a:r>
              <a:rPr lang="ru-RU" sz="1400" dirty="0" smtClean="0">
                <a:latin typeface="+mj-lt"/>
              </a:rPr>
              <a:t>“».</a:t>
            </a:r>
          </a:p>
          <a:p>
            <a:r>
              <a:rPr lang="ru-RU" sz="1400" dirty="0" smtClean="0">
                <a:latin typeface="+mj-lt"/>
              </a:rPr>
              <a:t>Родился 16 июля 1960 года.</a:t>
            </a:r>
          </a:p>
          <a:p>
            <a:r>
              <a:rPr lang="ru-RU" sz="1400" dirty="0" smtClean="0">
                <a:latin typeface="+mj-lt"/>
              </a:rPr>
              <a:t>В 1982 году окончил экономический факультет МГУ по специальности экономическая кибернетика.</a:t>
            </a:r>
          </a:p>
          <a:p>
            <a:r>
              <a:rPr lang="ru-RU" sz="1400" dirty="0" smtClean="0">
                <a:latin typeface="+mj-lt"/>
              </a:rPr>
              <a:t>1982-89 – научный сотрудник Центрального экономико-математического института (ЦЭМИ) АН СССР.</a:t>
            </a:r>
          </a:p>
          <a:p>
            <a:r>
              <a:rPr lang="ru-RU" sz="1400" dirty="0" smtClean="0">
                <a:latin typeface="+mj-lt"/>
              </a:rPr>
              <a:t>1989-91 – ЦМИПКС при МИСИ им В.В.Куйбышева.</a:t>
            </a:r>
          </a:p>
        </p:txBody>
      </p:sp>
      <p:sp>
        <p:nvSpPr>
          <p:cNvPr id="17" name="Rectangle 16"/>
          <p:cNvSpPr/>
          <p:nvPr/>
        </p:nvSpPr>
        <p:spPr>
          <a:xfrm>
            <a:off x="467544" y="3140968"/>
            <a:ext cx="8424936" cy="33239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dirty="0" smtClean="0">
                <a:latin typeface="+mj-lt"/>
              </a:rPr>
              <a:t>1991</a:t>
            </a:r>
            <a:r>
              <a:rPr lang="ru-RU" sz="1400" dirty="0" smtClean="0"/>
              <a:t>-</a:t>
            </a:r>
            <a:r>
              <a:rPr lang="ru-RU" sz="1400" dirty="0" smtClean="0">
                <a:latin typeface="+mj-lt"/>
              </a:rPr>
              <a:t>92 – Верховный Совет РФ, советник.</a:t>
            </a:r>
          </a:p>
          <a:p>
            <a:r>
              <a:rPr lang="ru-RU" sz="1400" dirty="0" smtClean="0">
                <a:latin typeface="+mj-lt"/>
              </a:rPr>
              <a:t>1992-94 – сотрудник Экспертного института РСПП.</a:t>
            </a:r>
          </a:p>
          <a:p>
            <a:r>
              <a:rPr lang="ru-RU" sz="1400" dirty="0" smtClean="0">
                <a:latin typeface="+mj-lt"/>
              </a:rPr>
              <a:t>1994-97 – Государственная Дума, Заместитель руководителя аппарата Комитета по экономической политике.</a:t>
            </a:r>
          </a:p>
          <a:p>
            <a:r>
              <a:rPr lang="ru-RU" sz="1400" dirty="0" smtClean="0">
                <a:latin typeface="+mj-lt"/>
              </a:rPr>
              <a:t>1997-98 – начальник отдела Экономического управления Президента РФ.</a:t>
            </a:r>
          </a:p>
          <a:p>
            <a:r>
              <a:rPr lang="ru-RU" sz="1400" dirty="0" smtClean="0">
                <a:latin typeface="+mj-lt"/>
              </a:rPr>
              <a:t>1998-99 – начальник управления налоговой политики и и.о. зам. Председателя Государственного Комитета по развитию предпринимательства России.</a:t>
            </a:r>
          </a:p>
          <a:p>
            <a:r>
              <a:rPr lang="ru-RU" sz="1400" dirty="0" smtClean="0">
                <a:latin typeface="+mj-lt"/>
              </a:rPr>
              <a:t>2000-2001 – директор НИЦ «</a:t>
            </a:r>
            <a:r>
              <a:rPr lang="ru-RU" sz="1400" dirty="0" err="1" smtClean="0">
                <a:latin typeface="+mj-lt"/>
              </a:rPr>
              <a:t>Экобезопасность</a:t>
            </a:r>
            <a:r>
              <a:rPr lang="ru-RU" sz="1400" dirty="0" smtClean="0">
                <a:latin typeface="+mj-lt"/>
              </a:rPr>
              <a:t>» </a:t>
            </a:r>
            <a:r>
              <a:rPr lang="ru-RU" sz="1400" dirty="0" err="1" smtClean="0">
                <a:latin typeface="+mj-lt"/>
              </a:rPr>
              <a:t>Госкомприроды</a:t>
            </a:r>
            <a:r>
              <a:rPr lang="ru-RU" sz="1400" dirty="0" smtClean="0">
                <a:latin typeface="+mj-lt"/>
              </a:rPr>
              <a:t> России.</a:t>
            </a:r>
          </a:p>
          <a:p>
            <a:r>
              <a:rPr lang="ru-RU" sz="1400" dirty="0" smtClean="0">
                <a:latin typeface="+mj-lt"/>
              </a:rPr>
              <a:t>2003-2004 – зам. директора Российского института радионавигации и времени.</a:t>
            </a:r>
          </a:p>
          <a:p>
            <a:r>
              <a:rPr lang="ru-RU" sz="1400" dirty="0" smtClean="0">
                <a:latin typeface="+mj-lt"/>
              </a:rPr>
              <a:t>2004-2008 – независимый специалист по системам государственного и муниципального управления.</a:t>
            </a:r>
          </a:p>
          <a:p>
            <a:r>
              <a:rPr lang="ru-RU" sz="1400" dirty="0" smtClean="0">
                <a:latin typeface="+mj-lt"/>
              </a:rPr>
              <a:t>2008-2011 – Старший экономист Компании экспертного консультирования «НЕОКОН».</a:t>
            </a:r>
          </a:p>
          <a:p>
            <a:r>
              <a:rPr lang="ru-RU" sz="1400" dirty="0" smtClean="0">
                <a:latin typeface="+mj-lt"/>
              </a:rPr>
              <a:t>С октября 2011 – научный руководитель «Научно-исследовательского центра Олега Григорьева «</a:t>
            </a:r>
            <a:r>
              <a:rPr lang="ru-RU" sz="1400" dirty="0" err="1" smtClean="0">
                <a:latin typeface="+mj-lt"/>
              </a:rPr>
              <a:t>Неокономика</a:t>
            </a:r>
            <a:r>
              <a:rPr lang="ru-RU" sz="1400" dirty="0" smtClean="0">
                <a:latin typeface="+mj-lt"/>
              </a:rPr>
              <a:t>»</a:t>
            </a:r>
          </a:p>
          <a:p>
            <a:r>
              <a:rPr lang="ru-RU" sz="1400" dirty="0" smtClean="0">
                <a:latin typeface="+mj-lt"/>
              </a:rPr>
              <a:t>Умер 3 декабря 2020 г.</a:t>
            </a:r>
            <a:endParaRPr lang="ru-RU" sz="14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/>
          <a:lstStyle/>
          <a:p>
            <a:r>
              <a:rPr lang="ru-RU" dirty="0" smtClean="0"/>
              <a:t>Генезис и история </a:t>
            </a:r>
            <a:r>
              <a:rPr lang="ru-RU" dirty="0" err="1" smtClean="0"/>
              <a:t>неокономики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39552" y="1357298"/>
            <a:ext cx="81758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Кружок в МГУ и ЦЭМИ: о различии экономики США и СССР, и об экономиках развивающихся стран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О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слезании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с «нефтяной иглы»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Легендарная фигура сибирского бандита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Сентябрь 2002 года: уровень разделения труда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П.Г.Щедровицкий: «а как его мерить будем?»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2010 год: «воспроизводственный контур» как объект приложения РТ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20 января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201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года: новая теория</a:t>
            </a: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Arial" pitchFamily="34" charset="0"/>
                <a:cs typeface="Arial" pitchFamily="34" charset="0"/>
              </a:rPr>
              <a:t> Политэкономия, 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economics </a:t>
            </a:r>
            <a:r>
              <a:rPr lang="ru-RU" sz="1600" dirty="0" smtClean="0">
                <a:latin typeface="Arial" pitchFamily="34" charset="0"/>
                <a:cs typeface="Arial" pitchFamily="34" charset="0"/>
              </a:rPr>
              <a:t>и </a:t>
            </a:r>
            <a:r>
              <a:rPr lang="ru-RU" sz="1600" dirty="0" err="1" smtClean="0">
                <a:latin typeface="Arial" pitchFamily="34" charset="0"/>
                <a:cs typeface="Arial" pitchFamily="34" charset="0"/>
              </a:rPr>
              <a:t>неокономика</a:t>
            </a:r>
            <a:endParaRPr lang="ru-RU" sz="16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О естественнонаучных теориях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>
                <a:latin typeface="+mj-lt"/>
              </a:rPr>
              <a:t>Для теории необходимо описать:</a:t>
            </a:r>
          </a:p>
          <a:p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Область применения</a:t>
            </a:r>
            <a:r>
              <a:rPr lang="ru-RU" sz="1600" dirty="0" smtClean="0">
                <a:latin typeface="+mj-lt"/>
              </a:rPr>
              <a:t> (тот круг явлений/систем, которые описывает теория)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Фактографическая база</a:t>
            </a:r>
            <a:r>
              <a:rPr lang="ru-RU" sz="1600" dirty="0" smtClean="0">
                <a:latin typeface="+mj-lt"/>
              </a:rPr>
              <a:t> (т.е. набор явлений и данных, которые мы пытаемся объяснить)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Модель</a:t>
            </a:r>
            <a:r>
              <a:rPr lang="ru-RU" sz="1600" dirty="0" smtClean="0">
                <a:latin typeface="+mj-lt"/>
              </a:rPr>
              <a:t> (собственно, "тело" теории) включающая набор объектов (понятий) и взаимосвязей (взаимодействий) между ними.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b="1" dirty="0" smtClean="0">
                <a:latin typeface="+mj-lt"/>
              </a:rPr>
              <a:t> Доказательства применимости</a:t>
            </a:r>
            <a:r>
              <a:rPr lang="ru-RU" sz="1600" dirty="0" smtClean="0">
                <a:latin typeface="+mj-lt"/>
              </a:rPr>
              <a:t>  – т.е. рассмотрение фактографической базы с точки зрения модели и подтверждение того, что на этой базе  теория работает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Теория должна иметь еще </a:t>
            </a:r>
            <a:r>
              <a:rPr lang="ru-RU" sz="1600" b="1" dirty="0" smtClean="0">
                <a:latin typeface="+mj-lt"/>
              </a:rPr>
              <a:t>граничные условия</a:t>
            </a:r>
            <a:r>
              <a:rPr lang="ru-RU" sz="1600" dirty="0" smtClean="0">
                <a:latin typeface="+mj-lt"/>
              </a:rPr>
              <a:t> </a:t>
            </a:r>
          </a:p>
          <a:p>
            <a:pPr>
              <a:buFont typeface="Arial" pitchFamily="34" charset="0"/>
              <a:buChar char="•"/>
            </a:pPr>
            <a:endParaRPr lang="ru-RU" sz="1600" dirty="0" smtClean="0">
              <a:latin typeface="+mj-lt"/>
            </a:endParaRPr>
          </a:p>
          <a:p>
            <a:pPr>
              <a:buFont typeface="Arial" pitchFamily="34" charset="0"/>
              <a:buChar char="•"/>
            </a:pPr>
            <a:r>
              <a:rPr lang="ru-RU" sz="1600" dirty="0" smtClean="0">
                <a:latin typeface="+mj-lt"/>
              </a:rPr>
              <a:t> Теория может быть описана </a:t>
            </a:r>
            <a:r>
              <a:rPr lang="ru-RU" sz="1600" b="1" dirty="0" smtClean="0">
                <a:latin typeface="+mj-lt"/>
              </a:rPr>
              <a:t>аксиоматически</a:t>
            </a:r>
            <a:r>
              <a:rPr lang="ru-RU" sz="1600" dirty="0" smtClean="0">
                <a:latin typeface="+mj-lt"/>
              </a:rPr>
              <a:t> либо же </a:t>
            </a:r>
            <a:r>
              <a:rPr lang="ru-RU" sz="1600" b="1" dirty="0" smtClean="0">
                <a:latin typeface="+mj-lt"/>
              </a:rPr>
              <a:t>диалектически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Меркантилисты, аксиоматика и диалектика - 1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7544" y="1196752"/>
            <a:ext cx="806489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b="1" dirty="0" smtClean="0">
                <a:latin typeface="+mj-lt"/>
              </a:rPr>
              <a:t>Меркантилисты</a:t>
            </a:r>
            <a:r>
              <a:rPr lang="ru-RU" sz="1600" dirty="0" smtClean="0">
                <a:latin typeface="+mj-lt"/>
              </a:rPr>
              <a:t>: </a:t>
            </a:r>
          </a:p>
          <a:p>
            <a:r>
              <a:rPr lang="ru-RU" sz="1600" dirty="0" smtClean="0">
                <a:latin typeface="+mj-lt"/>
              </a:rPr>
              <a:t>первые, кто описывал экономику как сферу человеческой деятельности.</a:t>
            </a:r>
            <a:br>
              <a:rPr lang="ru-RU" sz="1600" dirty="0" smtClean="0">
                <a:latin typeface="+mj-lt"/>
              </a:rPr>
            </a:br>
            <a:r>
              <a:rPr lang="ru-RU" sz="1600" dirty="0" smtClean="0">
                <a:latin typeface="+mj-lt"/>
              </a:rPr>
              <a:t/>
            </a:r>
            <a:br>
              <a:rPr lang="ru-RU" sz="1600" dirty="0" smtClean="0">
                <a:latin typeface="+mj-lt"/>
              </a:rPr>
            </a:br>
            <a:r>
              <a:rPr lang="ru-RU" sz="1600" b="1" dirty="0" smtClean="0">
                <a:latin typeface="+mj-lt"/>
              </a:rPr>
              <a:t>Аксиоматика</a:t>
            </a:r>
            <a:r>
              <a:rPr lang="ru-RU" sz="1600" dirty="0" smtClean="0">
                <a:latin typeface="+mj-lt"/>
              </a:rPr>
              <a:t>:</a:t>
            </a:r>
          </a:p>
          <a:p>
            <a:pPr algn="just"/>
            <a:r>
              <a:rPr lang="ru-RU" sz="1600" dirty="0" smtClean="0">
                <a:latin typeface="+mj-lt"/>
              </a:rPr>
              <a:t>Из всего многообразия изучаемой реальности выбираются определенные ее стороны, определенным образом формулируются (даются собственно определения), и далее на их основе выстраивается система взаимосвязей, которая и является научной теорией. Аксиоматика требует, чтобы в исходном наборе аксиом не было противоречий. </a:t>
            </a:r>
          </a:p>
          <a:p>
            <a:endParaRPr lang="ru-RU" sz="1600" dirty="0" smtClean="0">
              <a:latin typeface="+mj-lt"/>
            </a:endParaRPr>
          </a:p>
          <a:p>
            <a:pPr algn="just"/>
            <a:r>
              <a:rPr lang="ru-RU" sz="1600" b="1" dirty="0" smtClean="0">
                <a:latin typeface="+mj-lt"/>
              </a:rPr>
              <a:t>Диалектика</a:t>
            </a:r>
            <a:r>
              <a:rPr lang="ru-RU" sz="1600" dirty="0" smtClean="0">
                <a:latin typeface="+mj-lt"/>
              </a:rPr>
              <a:t>: </a:t>
            </a:r>
          </a:p>
          <a:p>
            <a:pPr algn="just"/>
            <a:r>
              <a:rPr lang="ru-RU" sz="1600" dirty="0" smtClean="0">
                <a:latin typeface="+mj-lt"/>
              </a:rPr>
              <a:t>В основе лежит некий объект, в котором заложено противоречие. Это противоречие неким образом развивается, разворачивается в истории. Из противоречия первичной ячейки появляются все более и более сложные структуры. В этих структурах накапливаются напряжения, порожденные исходным противоречием, и в результате происходит диалектическое отрицание – оно уже заложено в самом первичном объекте. В итоге должна появиться некая сущность, которой изначальное противоречие несвойственно.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Меркантилисты, аксиоматика и диалектика - 2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3568" y="1196752"/>
            <a:ext cx="7848872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Диалектическому подходу свойственна историчность. Динамика объекта, по крайней мере, на определенном этапе его существования, объясняется его внутренней структурой. Двигатель развития находится внутри объекта.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Аксиоматическому же подходу историчность несвойственна в принципе, в нем отсутствует внутренняя динамика. Изменения объясняются влиянием внешних факторов.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Возврат к аксиоматике в экономике обусловлен следующим обстоятельством. Согласно диалектическому подходу у процессов исторически всегда есть начало и конец. В соответствии с неоклассической теорией капитализм бесконечен. Поэтому он описывается аксиоматически, как нечто, что соответствует природе единой и неизменной структуре человека. В этом смысле капитализм был всегда и будет всегда. Правда он при этом изменяется и усложняется, и это одна из проблем: необходимо понять и описать, как из исходной точки развилась современная экономика.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У аксиоматически устроенного знания есть очень большие проблемы с привязкой к реальности </a:t>
            </a:r>
            <a:r>
              <a:rPr lang="ru-RU" sz="1600" b="1" dirty="0" smtClean="0">
                <a:latin typeface="+mj-lt"/>
              </a:rPr>
              <a:t>в общественных науках.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/>
          </a:bodyPr>
          <a:lstStyle/>
          <a:p>
            <a:r>
              <a:rPr lang="ru-RU" dirty="0" smtClean="0"/>
              <a:t>Общественные науки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1196752"/>
            <a:ext cx="7992888" cy="477053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1.  В общественных науках практически отсутствует понятие эксперимента. Ну то есть эксперименты над обществом возможны, но они занимают очень много времени, и обычно очень дорого обходятся и обществу, и экспериментаторам.  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2.  Имеется большая проблема с фактографической базой. Такой базой по идее, должна являться история – но история это рассказы историков, которые зачастую пристрастны, и фильтруют факты под свою картинку мира, а иногда – просто придумывают.  Единственная фактографическая база, на которую мы можем опираться более или менее твердо – это "сегодня" (текущая реальность).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3. В общественных науках крайне сильно влияние наблюдателя (ученого, историка) на объект наблюдения. Как говорил Маркс, «философы объясняют мир, вместо того, чтобы изменить его". 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4.  Поскольку история является результатом человеческих действий, то всегда встает вопрос – а существуют ли вообще какие-то объективные закономерности общественных процессов, независимые от воли конкретных людей?    Или все это в воле человеческой и в воле  случайностей (пресловутый вопрос о «роли личности в истории", и о том. что «в кузнице не было гвоздя")</a:t>
            </a:r>
            <a:endParaRPr lang="ru-RU" sz="1600" b="1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152400"/>
            <a:ext cx="7355160" cy="9906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Нарратив: инструмент американской школы исторического </a:t>
            </a:r>
            <a:r>
              <a:rPr lang="ru-RU" dirty="0" err="1" smtClean="0"/>
              <a:t>нарратива</a:t>
            </a:r>
            <a:endParaRPr lang="ru-RU" dirty="0"/>
          </a:p>
        </p:txBody>
      </p:sp>
      <p:pic>
        <p:nvPicPr>
          <p:cNvPr id="4" name="Содержимое 3" descr="vertical-350x350.pn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67544" y="260648"/>
            <a:ext cx="864096" cy="864096"/>
          </a:xfr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5148064" y="6381328"/>
            <a:ext cx="3600400" cy="476672"/>
          </a:xfrm>
        </p:spPr>
        <p:txBody>
          <a:bodyPr/>
          <a:lstStyle/>
          <a:p>
            <a:r>
              <a:rPr lang="en-US" sz="1800" dirty="0" smtClean="0">
                <a:solidFill>
                  <a:srgbClr val="1D3885"/>
                </a:solidFill>
              </a:rPr>
              <a:t>neoconomica.org</a:t>
            </a:r>
            <a:endParaRPr lang="ru-RU" sz="1800" dirty="0">
              <a:solidFill>
                <a:srgbClr val="1D3885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39552" y="1196752"/>
            <a:ext cx="8136904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600" dirty="0" smtClean="0">
                <a:latin typeface="+mj-lt"/>
              </a:rPr>
              <a:t>Это История (текст), удовлетворяющий определенным условиям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- </a:t>
            </a:r>
            <a:r>
              <a:rPr lang="ru-RU" sz="1600" b="1" dirty="0" smtClean="0">
                <a:latin typeface="+mj-lt"/>
              </a:rPr>
              <a:t>полнота</a:t>
            </a:r>
            <a:r>
              <a:rPr lang="ru-RU" sz="1600" dirty="0" smtClean="0">
                <a:latin typeface="+mj-lt"/>
              </a:rPr>
              <a:t>  -  имеется четкое описание начальной ситуации,   содержащее все подробности, существенные для дальнейшего рассказа (и опущенные несущественные) 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- </a:t>
            </a:r>
            <a:r>
              <a:rPr lang="ru-RU" sz="1600" b="1" dirty="0" smtClean="0">
                <a:latin typeface="+mj-lt"/>
              </a:rPr>
              <a:t>логичность</a:t>
            </a:r>
            <a:r>
              <a:rPr lang="ru-RU" sz="1600" dirty="0" smtClean="0">
                <a:latin typeface="+mj-lt"/>
              </a:rPr>
              <a:t>  – т.е. в ней присутствуют явно описанные  понятные причинно следственные связи и мотивации (движущие силы) субъектов этой истории, и отсутствует "Бог из машины" – немотивированные как бы случайности, немотивированные поступки, вмешательство каких-то появляющихся по ходу третьих лиц и </a:t>
            </a:r>
            <a:r>
              <a:rPr lang="ru-RU" sz="1600" dirty="0" err="1" smtClean="0">
                <a:latin typeface="+mj-lt"/>
              </a:rPr>
              <a:t>др</a:t>
            </a:r>
            <a:r>
              <a:rPr lang="ru-RU" sz="1600" dirty="0" smtClean="0">
                <a:latin typeface="+mj-lt"/>
              </a:rPr>
              <a:t>,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- </a:t>
            </a:r>
            <a:r>
              <a:rPr lang="ru-RU" sz="1600" b="1" dirty="0" smtClean="0">
                <a:latin typeface="+mj-lt"/>
              </a:rPr>
              <a:t>минимальность</a:t>
            </a:r>
            <a:r>
              <a:rPr lang="ru-RU" sz="1600" dirty="0" smtClean="0">
                <a:latin typeface="+mj-lt"/>
              </a:rPr>
              <a:t>   – история по возможности избавлена от несущественных  сущностей и подробностей (если на стенке висит ружье – оно должно выстрелить)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Структура </a:t>
            </a:r>
            <a:r>
              <a:rPr lang="ru-RU" sz="1600" dirty="0" err="1" smtClean="0">
                <a:latin typeface="+mj-lt"/>
              </a:rPr>
              <a:t>нарративной</a:t>
            </a:r>
            <a:r>
              <a:rPr lang="ru-RU" sz="1600" dirty="0" smtClean="0">
                <a:latin typeface="+mj-lt"/>
              </a:rPr>
              <a:t> теории – это набор </a:t>
            </a:r>
            <a:r>
              <a:rPr lang="ru-RU" sz="1600" dirty="0" err="1" smtClean="0">
                <a:latin typeface="+mj-lt"/>
              </a:rPr>
              <a:t>нарративов</a:t>
            </a:r>
            <a:r>
              <a:rPr lang="ru-RU" sz="1600" dirty="0" smtClean="0">
                <a:latin typeface="+mj-lt"/>
              </a:rPr>
              <a:t>, связанных между собой. Среди этих </a:t>
            </a:r>
            <a:r>
              <a:rPr lang="ru-RU" sz="1600" dirty="0" err="1" smtClean="0">
                <a:latin typeface="+mj-lt"/>
              </a:rPr>
              <a:t>нарративов</a:t>
            </a:r>
            <a:r>
              <a:rPr lang="ru-RU" sz="1600" dirty="0" smtClean="0">
                <a:latin typeface="+mj-lt"/>
              </a:rPr>
              <a:t> можно выделить </a:t>
            </a:r>
            <a:r>
              <a:rPr lang="ru-RU" sz="1600" dirty="0" err="1" smtClean="0">
                <a:latin typeface="+mj-lt"/>
              </a:rPr>
              <a:t>нарративы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конкретные</a:t>
            </a:r>
            <a:r>
              <a:rPr lang="ru-RU" sz="1600" dirty="0" smtClean="0">
                <a:latin typeface="+mj-lt"/>
              </a:rPr>
              <a:t>  (исторические)  - примеры  и </a:t>
            </a:r>
            <a:r>
              <a:rPr lang="ru-RU" sz="1600" dirty="0" err="1" smtClean="0">
                <a:latin typeface="+mj-lt"/>
              </a:rPr>
              <a:t>нарративы</a:t>
            </a:r>
            <a:r>
              <a:rPr lang="ru-RU" sz="1600" dirty="0" smtClean="0">
                <a:latin typeface="+mj-lt"/>
              </a:rPr>
              <a:t> </a:t>
            </a:r>
            <a:r>
              <a:rPr lang="ru-RU" sz="1600" b="1" dirty="0" smtClean="0">
                <a:latin typeface="+mj-lt"/>
              </a:rPr>
              <a:t>абстрактные</a:t>
            </a:r>
            <a:r>
              <a:rPr lang="ru-RU" sz="1600" dirty="0" smtClean="0">
                <a:latin typeface="+mj-lt"/>
              </a:rPr>
              <a:t>, в которых идет речь об абстрактных сущностях.  </a:t>
            </a:r>
          </a:p>
          <a:p>
            <a:pPr algn="just"/>
            <a:endParaRPr lang="ru-RU" sz="1600" dirty="0" smtClean="0">
              <a:latin typeface="+mj-lt"/>
            </a:endParaRPr>
          </a:p>
          <a:p>
            <a:pPr algn="just"/>
            <a:r>
              <a:rPr lang="ru-RU" sz="1600" dirty="0" smtClean="0">
                <a:latin typeface="+mj-lt"/>
              </a:rPr>
              <a:t>Собственно, тело (модель) </a:t>
            </a:r>
            <a:r>
              <a:rPr lang="ru-RU" sz="1600" dirty="0" err="1" smtClean="0">
                <a:latin typeface="+mj-lt"/>
              </a:rPr>
              <a:t>нарративной</a:t>
            </a:r>
            <a:r>
              <a:rPr lang="ru-RU" sz="1600" dirty="0" smtClean="0">
                <a:latin typeface="+mj-lt"/>
              </a:rPr>
              <a:t> теории – это набор абстрактных </a:t>
            </a:r>
            <a:r>
              <a:rPr lang="ru-RU" sz="1600" dirty="0" err="1" smtClean="0">
                <a:latin typeface="+mj-lt"/>
              </a:rPr>
              <a:t>нарративов</a:t>
            </a:r>
            <a:r>
              <a:rPr lang="ru-RU" sz="1600" dirty="0" smtClean="0">
                <a:latin typeface="+mj-lt"/>
              </a:rPr>
              <a:t>.</a:t>
            </a:r>
            <a:endParaRPr lang="ru-RU" sz="1600" dirty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Начальная">
  <a:themeElements>
    <a:clrScheme name="Другая 7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2549AD"/>
      </a:accent1>
      <a:accent2>
        <a:srgbClr val="9FB8CD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B292CA"/>
      </a:hlink>
      <a:folHlink>
        <a:srgbClr val="6B5680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Начальная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825</TotalTime>
  <Words>1032</Words>
  <Application>Microsoft Office PowerPoint</Application>
  <PresentationFormat>On-screen Show (4:3)</PresentationFormat>
  <Paragraphs>110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Начальная</vt:lpstr>
      <vt:lpstr>Генезис и аксиоматика  неокономики</vt:lpstr>
      <vt:lpstr>Позиция</vt:lpstr>
      <vt:lpstr>Об Олеге Григорьеве</vt:lpstr>
      <vt:lpstr>Генезис и история неокономики</vt:lpstr>
      <vt:lpstr>О естественнонаучных теориях</vt:lpstr>
      <vt:lpstr>Меркантилисты, аксиоматика и диалектика - 1</vt:lpstr>
      <vt:lpstr>Меркантилисты, аксиоматика и диалектика - 2</vt:lpstr>
      <vt:lpstr>Общественные науки</vt:lpstr>
      <vt:lpstr>Нарратив: инструмент американской школы исторического нарратива</vt:lpstr>
      <vt:lpstr>Подходы в неокономике</vt:lpstr>
      <vt:lpstr>Лекция №1: итоги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Неокономика ПК</dc:creator>
  <cp:lastModifiedBy>Haldar</cp:lastModifiedBy>
  <cp:revision>65</cp:revision>
  <dcterms:created xsi:type="dcterms:W3CDTF">2017-12-28T16:04:44Z</dcterms:created>
  <dcterms:modified xsi:type="dcterms:W3CDTF">2023-03-21T17:05:04Z</dcterms:modified>
</cp:coreProperties>
</file>